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6" r:id="rId5"/>
    <p:sldId id="260" r:id="rId6"/>
    <p:sldId id="296" r:id="rId7"/>
    <p:sldId id="310" r:id="rId8"/>
    <p:sldId id="297" r:id="rId9"/>
    <p:sldId id="298" r:id="rId10"/>
    <p:sldId id="302" r:id="rId11"/>
    <p:sldId id="299" r:id="rId12"/>
    <p:sldId id="300" r:id="rId13"/>
    <p:sldId id="301" r:id="rId14"/>
    <p:sldId id="305" r:id="rId15"/>
    <p:sldId id="311" r:id="rId16"/>
    <p:sldId id="312" r:id="rId17"/>
    <p:sldId id="295"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Ristanovic" initials="JR" lastIdx="1" clrIdx="0">
    <p:extLst>
      <p:ext uri="{19B8F6BF-5375-455C-9EA6-DF929625EA0E}">
        <p15:presenceInfo xmlns:p15="http://schemas.microsoft.com/office/powerpoint/2012/main" userId="79b6412663e5ea11" providerId="Windows Live"/>
      </p:ext>
    </p:extLst>
  </p:cmAuthor>
  <p:cmAuthor id="2" name="Luka Andric" initials="LA" lastIdx="4" clrIdx="1">
    <p:extLst>
      <p:ext uri="{19B8F6BF-5375-455C-9EA6-DF929625EA0E}">
        <p15:presenceInfo xmlns:p15="http://schemas.microsoft.com/office/powerpoint/2012/main" userId="S-1-5-21-2698803562-3470295885-3449999710-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A5A"/>
    <a:srgbClr val="65B5A0"/>
    <a:srgbClr val="D83773"/>
    <a:srgbClr val="E99730"/>
    <a:srgbClr val="3083C5"/>
    <a:srgbClr val="161730"/>
    <a:srgbClr val="55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0" autoAdjust="0"/>
    <p:restoredTop sz="94377"/>
  </p:normalViewPr>
  <p:slideViewPr>
    <p:cSldViewPr snapToGrid="0" snapToObjects="1">
      <p:cViewPr varScale="1">
        <p:scale>
          <a:sx n="116" d="100"/>
          <a:sy n="116"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20541C-B70B-6F73-45AE-675E8106E0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623B48-5FCA-B3CC-F372-945026B5BB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F5BA0-69E5-4C9F-A640-AF4A26365994}" type="datetimeFigureOut">
              <a:rPr lang="en-US" smtClean="0"/>
              <a:t>10/28/2024</a:t>
            </a:fld>
            <a:endParaRPr lang="en-US"/>
          </a:p>
        </p:txBody>
      </p:sp>
      <p:sp>
        <p:nvSpPr>
          <p:cNvPr id="4" name="Footer Placeholder 3">
            <a:extLst>
              <a:ext uri="{FF2B5EF4-FFF2-40B4-BE49-F238E27FC236}">
                <a16:creationId xmlns:a16="http://schemas.microsoft.com/office/drawing/2014/main" id="{84ACB911-66C0-1F10-0237-24482D2568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733092-E423-1D12-3668-162C94DF1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3BDAE9-B250-43E8-B06D-7C0A40C77621}" type="slidenum">
              <a:rPr lang="en-US" smtClean="0"/>
              <a:t>‹#›</a:t>
            </a:fld>
            <a:endParaRPr lang="en-US"/>
          </a:p>
        </p:txBody>
      </p:sp>
    </p:spTree>
    <p:extLst>
      <p:ext uri="{BB962C8B-B14F-4D97-AF65-F5344CB8AC3E}">
        <p14:creationId xmlns:p14="http://schemas.microsoft.com/office/powerpoint/2010/main" val="40344317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955EA-61CB-42B1-B715-7DBFEBB7586D}"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BE97C-6286-441D-B018-6E2A376F1A3E}" type="slidenum">
              <a:rPr lang="en-GB" smtClean="0"/>
              <a:t>‹#›</a:t>
            </a:fld>
            <a:endParaRPr lang="en-GB"/>
          </a:p>
        </p:txBody>
      </p:sp>
    </p:spTree>
    <p:extLst>
      <p:ext uri="{BB962C8B-B14F-4D97-AF65-F5344CB8AC3E}">
        <p14:creationId xmlns:p14="http://schemas.microsoft.com/office/powerpoint/2010/main" val="401892829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a:t>
            </a:fld>
            <a:endParaRPr lang="en-GB"/>
          </a:p>
        </p:txBody>
      </p:sp>
    </p:spTree>
    <p:extLst>
      <p:ext uri="{BB962C8B-B14F-4D97-AF65-F5344CB8AC3E}">
        <p14:creationId xmlns:p14="http://schemas.microsoft.com/office/powerpoint/2010/main" val="45110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12</a:t>
            </a:fld>
            <a:endParaRPr lang="en-GB"/>
          </a:p>
        </p:txBody>
      </p:sp>
    </p:spTree>
    <p:extLst>
      <p:ext uri="{BB962C8B-B14F-4D97-AF65-F5344CB8AC3E}">
        <p14:creationId xmlns:p14="http://schemas.microsoft.com/office/powerpoint/2010/main" val="274301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9BE97C-6286-441D-B018-6E2A376F1A3E}" type="slidenum">
              <a:rPr lang="en-GB" smtClean="0"/>
              <a:t>14</a:t>
            </a:fld>
            <a:endParaRPr lang="en-GB"/>
          </a:p>
        </p:txBody>
      </p:sp>
      <p:sp>
        <p:nvSpPr>
          <p:cNvPr id="5" name="Header Placeholder 4">
            <a:extLst>
              <a:ext uri="{FF2B5EF4-FFF2-40B4-BE49-F238E27FC236}">
                <a16:creationId xmlns:a16="http://schemas.microsoft.com/office/drawing/2014/main" id="{03065308-FD3E-E9EF-B892-73D6262EC1C9}"/>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104691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9BE97C-6286-441D-B018-6E2A376F1A3E}" type="slidenum">
              <a:rPr lang="en-GB" smtClean="0"/>
              <a:t>2</a:t>
            </a:fld>
            <a:endParaRPr lang="en-GB"/>
          </a:p>
        </p:txBody>
      </p:sp>
      <p:sp>
        <p:nvSpPr>
          <p:cNvPr id="5" name="Header Placeholder 4">
            <a:extLst>
              <a:ext uri="{FF2B5EF4-FFF2-40B4-BE49-F238E27FC236}">
                <a16:creationId xmlns:a16="http://schemas.microsoft.com/office/drawing/2014/main" id="{7A972F03-1614-9F80-4498-9F4E0C91CB88}"/>
              </a:ext>
            </a:extLst>
          </p:cNvPr>
          <p:cNvSpPr>
            <a:spLocks noGrp="1"/>
          </p:cNvSpPr>
          <p:nvPr>
            <p:ph type="hdr" sz="quarter"/>
          </p:nvPr>
        </p:nvSpPr>
        <p:spPr/>
        <p:txBody>
          <a:bodyPr/>
          <a:lstStyle/>
          <a:p>
            <a:endParaRPr lang="en-GB"/>
          </a:p>
        </p:txBody>
      </p:sp>
    </p:spTree>
    <p:extLst>
      <p:ext uri="{BB962C8B-B14F-4D97-AF65-F5344CB8AC3E}">
        <p14:creationId xmlns:p14="http://schemas.microsoft.com/office/powerpoint/2010/main" val="323546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3</a:t>
            </a:fld>
            <a:endParaRPr lang="en-GB"/>
          </a:p>
        </p:txBody>
      </p:sp>
    </p:spTree>
    <p:extLst>
      <p:ext uri="{BB962C8B-B14F-4D97-AF65-F5344CB8AC3E}">
        <p14:creationId xmlns:p14="http://schemas.microsoft.com/office/powerpoint/2010/main" val="126278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5</a:t>
            </a:fld>
            <a:endParaRPr lang="en-GB"/>
          </a:p>
        </p:txBody>
      </p:sp>
    </p:spTree>
    <p:extLst>
      <p:ext uri="{BB962C8B-B14F-4D97-AF65-F5344CB8AC3E}">
        <p14:creationId xmlns:p14="http://schemas.microsoft.com/office/powerpoint/2010/main" val="356320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6</a:t>
            </a:fld>
            <a:endParaRPr lang="en-GB"/>
          </a:p>
        </p:txBody>
      </p:sp>
    </p:spTree>
    <p:extLst>
      <p:ext uri="{BB962C8B-B14F-4D97-AF65-F5344CB8AC3E}">
        <p14:creationId xmlns:p14="http://schemas.microsoft.com/office/powerpoint/2010/main" val="302169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7</a:t>
            </a:fld>
            <a:endParaRPr lang="en-GB"/>
          </a:p>
        </p:txBody>
      </p:sp>
    </p:spTree>
    <p:extLst>
      <p:ext uri="{BB962C8B-B14F-4D97-AF65-F5344CB8AC3E}">
        <p14:creationId xmlns:p14="http://schemas.microsoft.com/office/powerpoint/2010/main" val="276706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8</a:t>
            </a:fld>
            <a:endParaRPr lang="en-GB"/>
          </a:p>
        </p:txBody>
      </p:sp>
    </p:spTree>
    <p:extLst>
      <p:ext uri="{BB962C8B-B14F-4D97-AF65-F5344CB8AC3E}">
        <p14:creationId xmlns:p14="http://schemas.microsoft.com/office/powerpoint/2010/main" val="165385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9</a:t>
            </a:fld>
            <a:endParaRPr lang="en-GB"/>
          </a:p>
        </p:txBody>
      </p:sp>
    </p:spTree>
    <p:extLst>
      <p:ext uri="{BB962C8B-B14F-4D97-AF65-F5344CB8AC3E}">
        <p14:creationId xmlns:p14="http://schemas.microsoft.com/office/powerpoint/2010/main" val="82852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79BE97C-6286-441D-B018-6E2A376F1A3E}" type="slidenum">
              <a:rPr lang="en-GB" smtClean="0"/>
              <a:t>10</a:t>
            </a:fld>
            <a:endParaRPr lang="en-GB"/>
          </a:p>
        </p:txBody>
      </p:sp>
    </p:spTree>
    <p:extLst>
      <p:ext uri="{BB962C8B-B14F-4D97-AF65-F5344CB8AC3E}">
        <p14:creationId xmlns:p14="http://schemas.microsoft.com/office/powerpoint/2010/main" val="2743018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824AD-CBB8-36B9-90B4-45A2D72C7151}"/>
              </a:ext>
            </a:extLst>
          </p:cNvPr>
          <p:cNvSpPr/>
          <p:nvPr userDrawn="1"/>
        </p:nvSpPr>
        <p:spPr>
          <a:xfrm>
            <a:off x="-24000" y="-69547"/>
            <a:ext cx="12240000" cy="5541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69ACEB6-EAE6-8D37-1C7F-75765FE63D5A}"/>
              </a:ext>
            </a:extLst>
          </p:cNvPr>
          <p:cNvPicPr>
            <a:picLocks noChangeAspect="1"/>
          </p:cNvPicPr>
          <p:nvPr userDrawn="1"/>
        </p:nvPicPr>
        <p:blipFill rotWithShape="1">
          <a:blip r:embed="rId2"/>
          <a:srcRect l="37214" t="-1527" r="38065" b="-1494"/>
          <a:stretch/>
        </p:blipFill>
        <p:spPr>
          <a:xfrm rot="16200000">
            <a:off x="6898215" y="538886"/>
            <a:ext cx="5549648" cy="4332779"/>
          </a:xfrm>
          <a:prstGeom prst="rect">
            <a:avLst/>
          </a:prstGeom>
        </p:spPr>
      </p:pic>
      <p:sp>
        <p:nvSpPr>
          <p:cNvPr id="12" name="Rectangle 11">
            <a:extLst>
              <a:ext uri="{FF2B5EF4-FFF2-40B4-BE49-F238E27FC236}">
                <a16:creationId xmlns:a16="http://schemas.microsoft.com/office/drawing/2014/main" id="{62D7920C-1A35-D625-8D30-989EDCC68F16}"/>
              </a:ext>
            </a:extLst>
          </p:cNvPr>
          <p:cNvSpPr/>
          <p:nvPr userDrawn="1"/>
        </p:nvSpPr>
        <p:spPr>
          <a:xfrm>
            <a:off x="838200" y="4084846"/>
            <a:ext cx="2199968" cy="584775"/>
          </a:xfrm>
          <a:prstGeom prst="rect">
            <a:avLst/>
          </a:prstGeom>
          <a:solidFill>
            <a:srgbClr val="55AE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7266560-71C4-1696-2436-85BCB0261B53}"/>
              </a:ext>
            </a:extLst>
          </p:cNvPr>
          <p:cNvPicPr>
            <a:picLocks noChangeAspect="1"/>
          </p:cNvPicPr>
          <p:nvPr userDrawn="1"/>
        </p:nvPicPr>
        <p:blipFill>
          <a:blip r:embed="rId3"/>
          <a:stretch>
            <a:fillRect/>
          </a:stretch>
        </p:blipFill>
        <p:spPr>
          <a:xfrm>
            <a:off x="838200" y="5906587"/>
            <a:ext cx="2835442" cy="527920"/>
          </a:xfrm>
          <a:prstGeom prst="rect">
            <a:avLst/>
          </a:prstGeom>
        </p:spPr>
      </p:pic>
      <p:sp>
        <p:nvSpPr>
          <p:cNvPr id="26" name="Text Placeholder 25">
            <a:extLst>
              <a:ext uri="{FF2B5EF4-FFF2-40B4-BE49-F238E27FC236}">
                <a16:creationId xmlns:a16="http://schemas.microsoft.com/office/drawing/2014/main" id="{91309FB6-9CFA-9784-9B30-ED952792F1E4}"/>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27" name="Text Placeholder 25">
            <a:extLst>
              <a:ext uri="{FF2B5EF4-FFF2-40B4-BE49-F238E27FC236}">
                <a16:creationId xmlns:a16="http://schemas.microsoft.com/office/drawing/2014/main" id="{54E1A2BA-1F18-7C1A-D697-E8DFEDE08F6E}"/>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Subheading style</a:t>
            </a:r>
          </a:p>
        </p:txBody>
      </p:sp>
      <p:sp>
        <p:nvSpPr>
          <p:cNvPr id="28" name="Text Placeholder 25">
            <a:extLst>
              <a:ext uri="{FF2B5EF4-FFF2-40B4-BE49-F238E27FC236}">
                <a16:creationId xmlns:a16="http://schemas.microsoft.com/office/drawing/2014/main" id="{77AB0870-24A1-9129-746F-B2BF9CD3B3A2}"/>
              </a:ext>
            </a:extLst>
          </p:cNvPr>
          <p:cNvSpPr>
            <a:spLocks noGrp="1"/>
          </p:cNvSpPr>
          <p:nvPr>
            <p:ph type="body" sz="quarter" idx="12" hasCustomPrompt="1"/>
          </p:nvPr>
        </p:nvSpPr>
        <p:spPr>
          <a:xfrm>
            <a:off x="945220" y="4192567"/>
            <a:ext cx="1985928" cy="369332"/>
          </a:xfrm>
          <a:prstGeom prst="rect">
            <a:avLst/>
          </a:prstGeom>
        </p:spPr>
        <p:txBody>
          <a:bodyPr wrap="square" anchor="b" anchorCtr="0">
            <a:spAutoFit/>
          </a:bodyPr>
          <a:lstStyle>
            <a:lvl1pPr marL="0" indent="0" algn="ctr">
              <a:buNone/>
              <a:defRPr sz="2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00/00/0000</a:t>
            </a:r>
          </a:p>
        </p:txBody>
      </p:sp>
      <p:sp>
        <p:nvSpPr>
          <p:cNvPr id="10" name="TextBox 9">
            <a:extLst>
              <a:ext uri="{FF2B5EF4-FFF2-40B4-BE49-F238E27FC236}">
                <a16:creationId xmlns:a16="http://schemas.microsoft.com/office/drawing/2014/main" id="{90A7884F-6275-1A9A-6912-D0DDAFF12D1E}"/>
              </a:ext>
            </a:extLst>
          </p:cNvPr>
          <p:cNvSpPr txBox="1"/>
          <p:nvPr userDrawn="1"/>
        </p:nvSpPr>
        <p:spPr>
          <a:xfrm>
            <a:off x="750319" y="5618212"/>
            <a:ext cx="1187865" cy="230832"/>
          </a:xfrm>
          <a:prstGeom prst="rect">
            <a:avLst/>
          </a:prstGeom>
          <a:noFill/>
        </p:spPr>
        <p:txBody>
          <a:bodyPr wrap="square" rtlCol="0">
            <a:spAutoFit/>
          </a:bodyPr>
          <a:lstStyle/>
          <a:p>
            <a:r>
              <a:rPr lang="en-US" sz="900" i="0" dirty="0">
                <a:solidFill>
                  <a:srgbClr val="161730"/>
                </a:solidFill>
                <a:latin typeface="Verdana" panose="020B0604030504040204" pitchFamily="34" charset="0"/>
                <a:ea typeface="Verdana" panose="020B0604030504040204" pitchFamily="34" charset="0"/>
                <a:cs typeface="Verdana" panose="020B0604030504040204" pitchFamily="34" charset="0"/>
              </a:rPr>
              <a:t>Supported by</a:t>
            </a:r>
          </a:p>
        </p:txBody>
      </p:sp>
    </p:spTree>
    <p:extLst>
      <p:ext uri="{BB962C8B-B14F-4D97-AF65-F5344CB8AC3E}">
        <p14:creationId xmlns:p14="http://schemas.microsoft.com/office/powerpoint/2010/main" val="239983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15AEA-796E-DC0C-CBDD-6A2548541615}"/>
              </a:ext>
            </a:extLst>
          </p:cNvPr>
          <p:cNvSpPr>
            <a:spLocks noGrp="1"/>
          </p:cNvSpPr>
          <p:nvPr>
            <p:ph idx="1"/>
          </p:nvPr>
        </p:nvSpPr>
        <p:spPr>
          <a:xfrm>
            <a:off x="838200" y="1825625"/>
            <a:ext cx="10515600" cy="4351338"/>
          </a:xfrm>
          <a:prstGeom prst="rect">
            <a:avLst/>
          </a:prstGeom>
        </p:spPr>
        <p:txBody>
          <a:bodyPr/>
          <a:lstStyle>
            <a:lvl1pPr marL="0" indent="0">
              <a:buNone/>
              <a:defRPr sz="200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rgbClr val="16173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7" name="Text Placeholder 25">
            <a:extLst>
              <a:ext uri="{FF2B5EF4-FFF2-40B4-BE49-F238E27FC236}">
                <a16:creationId xmlns:a16="http://schemas.microsoft.com/office/drawing/2014/main" id="{15CDAF9F-94F2-2807-7B93-A2CA44C197BA}"/>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pic>
        <p:nvPicPr>
          <p:cNvPr id="9" name="Picture 8">
            <a:extLst>
              <a:ext uri="{FF2B5EF4-FFF2-40B4-BE49-F238E27FC236}">
                <a16:creationId xmlns:a16="http://schemas.microsoft.com/office/drawing/2014/main" id="{AEF3EC93-4624-5A89-12BD-9393E091A0D3}"/>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0" name="Picture 9">
            <a:extLst>
              <a:ext uri="{FF2B5EF4-FFF2-40B4-BE49-F238E27FC236}">
                <a16:creationId xmlns:a16="http://schemas.microsoft.com/office/drawing/2014/main" id="{FD53C36C-93F5-04E4-EC70-6D5B8516729F}"/>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Tree>
    <p:extLst>
      <p:ext uri="{BB962C8B-B14F-4D97-AF65-F5344CB8AC3E}">
        <p14:creationId xmlns:p14="http://schemas.microsoft.com/office/powerpoint/2010/main" val="257374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3DA9E2-2D8F-951D-57B6-0C9D6BD2C194}"/>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8" name="Picture 7">
            <a:extLst>
              <a:ext uri="{FF2B5EF4-FFF2-40B4-BE49-F238E27FC236}">
                <a16:creationId xmlns:a16="http://schemas.microsoft.com/office/drawing/2014/main" id="{77F9F1A2-28D3-5AD1-1CC7-353A94B3FF87}"/>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9" name="Text Placeholder 25">
            <a:extLst>
              <a:ext uri="{FF2B5EF4-FFF2-40B4-BE49-F238E27FC236}">
                <a16:creationId xmlns:a16="http://schemas.microsoft.com/office/drawing/2014/main" id="{28DA0944-8096-5DD1-716F-02961214D025}"/>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0" name="Content Placeholder 2">
            <a:extLst>
              <a:ext uri="{FF2B5EF4-FFF2-40B4-BE49-F238E27FC236}">
                <a16:creationId xmlns:a16="http://schemas.microsoft.com/office/drawing/2014/main" id="{AFD51F32-5824-A80D-E1E6-E7DA1598C45F}"/>
              </a:ext>
            </a:extLst>
          </p:cNvPr>
          <p:cNvSpPr>
            <a:spLocks noGrp="1"/>
          </p:cNvSpPr>
          <p:nvPr>
            <p:ph sz="half" idx="1"/>
          </p:nvPr>
        </p:nvSpPr>
        <p:spPr>
          <a:xfrm>
            <a:off x="838200"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
        <p:nvSpPr>
          <p:cNvPr id="12" name="Content Placeholder 2">
            <a:extLst>
              <a:ext uri="{FF2B5EF4-FFF2-40B4-BE49-F238E27FC236}">
                <a16:creationId xmlns:a16="http://schemas.microsoft.com/office/drawing/2014/main" id="{288DA7EF-9527-A93E-7CAF-C9EA89590031}"/>
              </a:ext>
            </a:extLst>
          </p:cNvPr>
          <p:cNvSpPr>
            <a:spLocks noGrp="1"/>
          </p:cNvSpPr>
          <p:nvPr>
            <p:ph sz="half" idx="14"/>
          </p:nvPr>
        </p:nvSpPr>
        <p:spPr>
          <a:xfrm>
            <a:off x="6183923" y="1825625"/>
            <a:ext cx="5181600" cy="4351338"/>
          </a:xfrm>
          <a:prstGeom prst="rect">
            <a:avLst/>
          </a:prstGeom>
        </p:spPr>
        <p:txBody>
          <a:bodyPr/>
          <a:lstStyle>
            <a:lvl1pPr marL="0" indent="0">
              <a:buNone/>
              <a:defRPr sz="20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0" i="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0" i="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600" b="0" i="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p:txBody>
      </p:sp>
    </p:spTree>
    <p:extLst>
      <p:ext uri="{BB962C8B-B14F-4D97-AF65-F5344CB8AC3E}">
        <p14:creationId xmlns:p14="http://schemas.microsoft.com/office/powerpoint/2010/main" val="33719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F9791A-2568-F0F9-6D60-F7264110D3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10"/>
          <a:stretch/>
        </p:blipFill>
        <p:spPr>
          <a:xfrm>
            <a:off x="-99609" y="-82062"/>
            <a:ext cx="12315055" cy="7022124"/>
          </a:xfrm>
          <a:prstGeom prst="rect">
            <a:avLst/>
          </a:prstGeom>
        </p:spPr>
      </p:pic>
      <p:pic>
        <p:nvPicPr>
          <p:cNvPr id="13" name="Picture 12">
            <a:extLst>
              <a:ext uri="{FF2B5EF4-FFF2-40B4-BE49-F238E27FC236}">
                <a16:creationId xmlns:a16="http://schemas.microsoft.com/office/drawing/2014/main" id="{1832D3D1-88B4-A67E-7BD5-B654EE5C6A7B}"/>
              </a:ext>
            </a:extLst>
          </p:cNvPr>
          <p:cNvPicPr>
            <a:picLocks noChangeAspect="1"/>
          </p:cNvPicPr>
          <p:nvPr userDrawn="1"/>
        </p:nvPicPr>
        <p:blipFill rotWithShape="1">
          <a:blip r:embed="rId3"/>
          <a:srcRect t="14794"/>
          <a:stretch/>
        </p:blipFill>
        <p:spPr>
          <a:xfrm>
            <a:off x="-99610" y="-82062"/>
            <a:ext cx="12316561" cy="7022124"/>
          </a:xfrm>
          <a:prstGeom prst="rect">
            <a:avLst/>
          </a:prstGeom>
        </p:spPr>
      </p:pic>
      <p:sp>
        <p:nvSpPr>
          <p:cNvPr id="14" name="Text Placeholder 25">
            <a:extLst>
              <a:ext uri="{FF2B5EF4-FFF2-40B4-BE49-F238E27FC236}">
                <a16:creationId xmlns:a16="http://schemas.microsoft.com/office/drawing/2014/main" id="{24593205-0838-A518-A4EC-DC49AAFE1566}"/>
              </a:ext>
            </a:extLst>
          </p:cNvPr>
          <p:cNvSpPr>
            <a:spLocks noGrp="1"/>
          </p:cNvSpPr>
          <p:nvPr>
            <p:ph type="body" sz="quarter" idx="10" hasCustomPrompt="1"/>
          </p:nvPr>
        </p:nvSpPr>
        <p:spPr>
          <a:xfrm>
            <a:off x="875092" y="4391827"/>
            <a:ext cx="8010999" cy="590931"/>
          </a:xfrm>
          <a:prstGeom prst="rect">
            <a:avLst/>
          </a:prstGeom>
        </p:spPr>
        <p:txBody>
          <a:bodyPr wrap="square"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HEADING STYLE</a:t>
            </a:r>
          </a:p>
        </p:txBody>
      </p:sp>
      <p:sp>
        <p:nvSpPr>
          <p:cNvPr id="15" name="Text Placeholder 25">
            <a:extLst>
              <a:ext uri="{FF2B5EF4-FFF2-40B4-BE49-F238E27FC236}">
                <a16:creationId xmlns:a16="http://schemas.microsoft.com/office/drawing/2014/main" id="{E0833B78-4234-9140-BF2E-2EE5AB61049F}"/>
              </a:ext>
            </a:extLst>
          </p:cNvPr>
          <p:cNvSpPr>
            <a:spLocks noGrp="1"/>
          </p:cNvSpPr>
          <p:nvPr>
            <p:ph type="body" sz="quarter" idx="11" hasCustomPrompt="1"/>
          </p:nvPr>
        </p:nvSpPr>
        <p:spPr>
          <a:xfrm>
            <a:off x="875093" y="5223791"/>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Section subheading style</a:t>
            </a:r>
          </a:p>
        </p:txBody>
      </p:sp>
      <p:pic>
        <p:nvPicPr>
          <p:cNvPr id="8" name="Picture 7">
            <a:extLst>
              <a:ext uri="{FF2B5EF4-FFF2-40B4-BE49-F238E27FC236}">
                <a16:creationId xmlns:a16="http://schemas.microsoft.com/office/drawing/2014/main" id="{187FE28D-BD26-B798-3394-77F5996358AB}"/>
              </a:ext>
            </a:extLst>
          </p:cNvPr>
          <p:cNvPicPr>
            <a:picLocks noChangeAspect="1"/>
          </p:cNvPicPr>
          <p:nvPr userDrawn="1"/>
        </p:nvPicPr>
        <p:blipFill rotWithShape="1">
          <a:blip r:embed="rId4">
            <a:alphaModFix amt="35000"/>
          </a:blip>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300124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03AA58-ED19-A191-8F15-FBD2BFE46787}"/>
              </a:ext>
            </a:extLst>
          </p:cNvPr>
          <p:cNvPicPr>
            <a:picLocks noChangeAspect="1"/>
          </p:cNvPicPr>
          <p:nvPr userDrawn="1"/>
        </p:nvPicPr>
        <p:blipFill>
          <a:blip r:embed="rId2"/>
          <a:stretch>
            <a:fillRect/>
          </a:stretch>
        </p:blipFill>
        <p:spPr>
          <a:xfrm>
            <a:off x="-105507" y="-17585"/>
            <a:ext cx="12391292" cy="309782"/>
          </a:xfrm>
          <a:prstGeom prst="rect">
            <a:avLst/>
          </a:prstGeom>
        </p:spPr>
      </p:pic>
      <p:pic>
        <p:nvPicPr>
          <p:cNvPr id="11" name="Picture 10">
            <a:extLst>
              <a:ext uri="{FF2B5EF4-FFF2-40B4-BE49-F238E27FC236}">
                <a16:creationId xmlns:a16="http://schemas.microsoft.com/office/drawing/2014/main" id="{5263E3F2-002A-E594-2AFD-FD3A34E61DFD}"/>
              </a:ext>
            </a:extLst>
          </p:cNvPr>
          <p:cNvPicPr>
            <a:picLocks noChangeAspect="1"/>
          </p:cNvPicPr>
          <p:nvPr userDrawn="1"/>
        </p:nvPicPr>
        <p:blipFill>
          <a:blip r:embed="rId2"/>
          <a:stretch>
            <a:fillRect/>
          </a:stretch>
        </p:blipFill>
        <p:spPr>
          <a:xfrm flipV="1">
            <a:off x="-105507" y="6568726"/>
            <a:ext cx="12391292" cy="309782"/>
          </a:xfrm>
          <a:prstGeom prst="rect">
            <a:avLst/>
          </a:prstGeom>
        </p:spPr>
      </p:pic>
      <p:sp>
        <p:nvSpPr>
          <p:cNvPr id="12" name="Text Placeholder 25">
            <a:extLst>
              <a:ext uri="{FF2B5EF4-FFF2-40B4-BE49-F238E27FC236}">
                <a16:creationId xmlns:a16="http://schemas.microsoft.com/office/drawing/2014/main" id="{87B4DED6-D3E4-6D3D-8C26-D28D0AD07F82}"/>
              </a:ext>
            </a:extLst>
          </p:cNvPr>
          <p:cNvSpPr>
            <a:spLocks noGrp="1"/>
          </p:cNvSpPr>
          <p:nvPr>
            <p:ph type="body" sz="quarter" idx="13" hasCustomPrompt="1"/>
          </p:nvPr>
        </p:nvSpPr>
        <p:spPr>
          <a:xfrm>
            <a:off x="838199" y="732440"/>
            <a:ext cx="10515599" cy="590931"/>
          </a:xfrm>
          <a:prstGeom prst="rect">
            <a:avLst/>
          </a:prstGeom>
        </p:spPr>
        <p:txBody>
          <a:bodyPr wrap="square" anchor="b" anchorCtr="0">
            <a:spAutoFit/>
          </a:bodyPr>
          <a:lstStyle>
            <a:lvl1pPr marL="0" indent="0">
              <a:buNone/>
              <a:defRPr sz="3600" b="1" i="0">
                <a:solidFill>
                  <a:srgbClr val="16173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TITLE HEADER STYLE</a:t>
            </a:r>
          </a:p>
        </p:txBody>
      </p:sp>
      <p:sp>
        <p:nvSpPr>
          <p:cNvPr id="14" name="Picture Placeholder 13">
            <a:extLst>
              <a:ext uri="{FF2B5EF4-FFF2-40B4-BE49-F238E27FC236}">
                <a16:creationId xmlns:a16="http://schemas.microsoft.com/office/drawing/2014/main" id="{DD41AB22-3BC2-DDA5-9333-9075257E9144}"/>
              </a:ext>
            </a:extLst>
          </p:cNvPr>
          <p:cNvSpPr>
            <a:spLocks noGrp="1"/>
          </p:cNvSpPr>
          <p:nvPr>
            <p:ph type="pic" sz="quarter" idx="14"/>
          </p:nvPr>
        </p:nvSpPr>
        <p:spPr>
          <a:xfrm>
            <a:off x="838200" y="1594338"/>
            <a:ext cx="10515600" cy="4665785"/>
          </a:xfrm>
          <a:prstGeom prst="rect">
            <a:avLst/>
          </a:prstGeom>
        </p:spPr>
        <p:txBody>
          <a:bodyPr/>
          <a:lstStyle>
            <a:lvl1pPr marL="0" indent="0" algn="ctr">
              <a:buNone/>
              <a:defRPr sz="2000">
                <a:latin typeface="Verdana" panose="020B0604030504040204" pitchFamily="34" charset="0"/>
                <a:ea typeface="Verdana" panose="020B0604030504040204" pitchFamily="34" charset="0"/>
                <a:cs typeface="Verdana" panose="020B0604030504040204" pitchFamily="34" charset="0"/>
              </a:defRPr>
            </a:lvl1pPr>
          </a:lstStyle>
          <a:p>
            <a:endParaRPr lang="en-US" dirty="0"/>
          </a:p>
          <a:p>
            <a:endParaRPr lang="en-US" dirty="0"/>
          </a:p>
          <a:p>
            <a:endParaRPr lang="en-US" dirty="0"/>
          </a:p>
          <a:p>
            <a:endParaRPr lang="en-US" dirty="0"/>
          </a:p>
          <a:p>
            <a:r>
              <a:rPr lang="en-US" dirty="0"/>
              <a:t>Insert picture here</a:t>
            </a:r>
          </a:p>
        </p:txBody>
      </p:sp>
    </p:spTree>
    <p:extLst>
      <p:ext uri="{BB962C8B-B14F-4D97-AF65-F5344CB8AC3E}">
        <p14:creationId xmlns:p14="http://schemas.microsoft.com/office/powerpoint/2010/main" val="117561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57824"/>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1590012"/>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END SLIDE TITLE</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875093" y="2515760"/>
            <a:ext cx="5732462" cy="424732"/>
          </a:xfrm>
          <a:prstGeom prst="rect">
            <a:avLst/>
          </a:prstGeom>
        </p:spPr>
        <p:txBody>
          <a:bodyPr>
            <a:sp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Additional content or contacts</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Tree>
    <p:extLst>
      <p:ext uri="{BB962C8B-B14F-4D97-AF65-F5344CB8AC3E}">
        <p14:creationId xmlns:p14="http://schemas.microsoft.com/office/powerpoint/2010/main" val="126837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er profile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75B8AA-BC29-87E0-AF94-E352F9D0A15B}"/>
              </a:ext>
            </a:extLst>
          </p:cNvPr>
          <p:cNvSpPr/>
          <p:nvPr userDrawn="1"/>
        </p:nvSpPr>
        <p:spPr>
          <a:xfrm>
            <a:off x="-24000" y="-60408"/>
            <a:ext cx="12240000" cy="6927547"/>
          </a:xfrm>
          <a:prstGeom prst="rect">
            <a:avLst/>
          </a:prstGeom>
          <a:solidFill>
            <a:srgbClr val="161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5">
            <a:extLst>
              <a:ext uri="{FF2B5EF4-FFF2-40B4-BE49-F238E27FC236}">
                <a16:creationId xmlns:a16="http://schemas.microsoft.com/office/drawing/2014/main" id="{D9E1E7D6-CCF6-6B44-099F-F537324EBA70}"/>
              </a:ext>
            </a:extLst>
          </p:cNvPr>
          <p:cNvSpPr>
            <a:spLocks noGrp="1"/>
          </p:cNvSpPr>
          <p:nvPr>
            <p:ph type="body" sz="quarter" idx="10" hasCustomPrompt="1"/>
          </p:nvPr>
        </p:nvSpPr>
        <p:spPr>
          <a:xfrm>
            <a:off x="875093" y="638037"/>
            <a:ext cx="5732462" cy="590931"/>
          </a:xfrm>
          <a:prstGeom prst="rect">
            <a:avLst/>
          </a:prstGeom>
        </p:spPr>
        <p:txBody>
          <a:bodyPr anchor="b" anchorCtr="0">
            <a:spAutoFit/>
          </a:bodyPr>
          <a:lstStyle>
            <a:lvl1pPr marL="0" indent="0">
              <a:buNone/>
              <a:defRPr sz="3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TRAINER PROFILES</a:t>
            </a:r>
          </a:p>
        </p:txBody>
      </p:sp>
      <p:sp>
        <p:nvSpPr>
          <p:cNvPr id="9" name="Text Placeholder 25">
            <a:extLst>
              <a:ext uri="{FF2B5EF4-FFF2-40B4-BE49-F238E27FC236}">
                <a16:creationId xmlns:a16="http://schemas.microsoft.com/office/drawing/2014/main" id="{F760B6C0-6CB6-D6A9-5B3D-712C7C40A7C6}"/>
              </a:ext>
            </a:extLst>
          </p:cNvPr>
          <p:cNvSpPr>
            <a:spLocks noGrp="1"/>
          </p:cNvSpPr>
          <p:nvPr>
            <p:ph type="body" sz="quarter" idx="11" hasCustomPrompt="1"/>
          </p:nvPr>
        </p:nvSpPr>
        <p:spPr>
          <a:xfrm>
            <a:off x="2181639" y="2090645"/>
            <a:ext cx="4949076" cy="313932"/>
          </a:xfrm>
          <a:prstGeom prst="rect">
            <a:avLst/>
          </a:prstGeom>
        </p:spPr>
        <p:txBody>
          <a:bodyPr wrap="square">
            <a:spAutoFit/>
          </a:bodyPr>
          <a:lstStyle>
            <a:lvl1pPr marL="0" indent="0" algn="l">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Name</a:t>
            </a:r>
          </a:p>
        </p:txBody>
      </p:sp>
      <p:pic>
        <p:nvPicPr>
          <p:cNvPr id="10" name="Picture 9">
            <a:extLst>
              <a:ext uri="{FF2B5EF4-FFF2-40B4-BE49-F238E27FC236}">
                <a16:creationId xmlns:a16="http://schemas.microsoft.com/office/drawing/2014/main" id="{6B6824A3-A83D-968D-E3AB-F56B81E74036}"/>
              </a:ext>
            </a:extLst>
          </p:cNvPr>
          <p:cNvPicPr>
            <a:picLocks noChangeAspect="1"/>
          </p:cNvPicPr>
          <p:nvPr userDrawn="1"/>
        </p:nvPicPr>
        <p:blipFill rotWithShape="1">
          <a:blip r:embed="rId2"/>
          <a:srcRect l="31076" t="-1527" r="38065" b="-3589"/>
          <a:stretch/>
        </p:blipFill>
        <p:spPr>
          <a:xfrm rot="16200000">
            <a:off x="6253325" y="1183776"/>
            <a:ext cx="6927546" cy="4420893"/>
          </a:xfrm>
          <a:prstGeom prst="rect">
            <a:avLst/>
          </a:prstGeom>
        </p:spPr>
      </p:pic>
      <p:sp>
        <p:nvSpPr>
          <p:cNvPr id="7" name="Text Placeholder 25">
            <a:extLst>
              <a:ext uri="{FF2B5EF4-FFF2-40B4-BE49-F238E27FC236}">
                <a16:creationId xmlns:a16="http://schemas.microsoft.com/office/drawing/2014/main" id="{8309B033-68E5-6B01-7F94-8E682E7CB253}"/>
              </a:ext>
            </a:extLst>
          </p:cNvPr>
          <p:cNvSpPr>
            <a:spLocks noGrp="1"/>
          </p:cNvSpPr>
          <p:nvPr>
            <p:ph type="body" sz="quarter" idx="12" hasCustomPrompt="1"/>
          </p:nvPr>
        </p:nvSpPr>
        <p:spPr>
          <a:xfrm>
            <a:off x="875092" y="3032436"/>
            <a:ext cx="6255623" cy="258532"/>
          </a:xfrm>
          <a:prstGeom prst="rect">
            <a:avLst/>
          </a:prstGeom>
        </p:spPr>
        <p:txBody>
          <a:bodyPr wrap="square">
            <a:spAutoFit/>
          </a:bodyPr>
          <a:lstStyle>
            <a:lvl1pPr marL="0" indent="0" algn="l">
              <a:buNone/>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Description</a:t>
            </a:r>
          </a:p>
        </p:txBody>
      </p:sp>
      <p:sp>
        <p:nvSpPr>
          <p:cNvPr id="3" name="Picture Placeholder 2">
            <a:extLst>
              <a:ext uri="{FF2B5EF4-FFF2-40B4-BE49-F238E27FC236}">
                <a16:creationId xmlns:a16="http://schemas.microsoft.com/office/drawing/2014/main" id="{8CE679B7-1D5F-D645-687E-F8EC7040B4D3}"/>
              </a:ext>
            </a:extLst>
          </p:cNvPr>
          <p:cNvSpPr>
            <a:spLocks noGrp="1"/>
          </p:cNvSpPr>
          <p:nvPr>
            <p:ph type="pic" sz="quarter" idx="13"/>
          </p:nvPr>
        </p:nvSpPr>
        <p:spPr>
          <a:xfrm>
            <a:off x="767155" y="1630117"/>
            <a:ext cx="1227929" cy="1200323"/>
          </a:xfrm>
          <a:prstGeom prst="ellipse">
            <a:avLst/>
          </a:prstGeom>
          <a:solidFill>
            <a:schemeClr val="bg1">
              <a:lumMod val="65000"/>
            </a:schemeClr>
          </a:solidFill>
        </p:spPr>
        <p:txBody>
          <a:bodyPr/>
          <a:lstStyle>
            <a:lvl1pPr marL="0" indent="0" algn="ctr">
              <a:buNone/>
              <a:defRPr sz="1200"/>
            </a:lvl1pPr>
          </a:lstStyle>
          <a:p>
            <a:endParaRPr lang="en-US" dirty="0"/>
          </a:p>
        </p:txBody>
      </p:sp>
    </p:spTree>
    <p:extLst>
      <p:ext uri="{BB962C8B-B14F-4D97-AF65-F5344CB8AC3E}">
        <p14:creationId xmlns:p14="http://schemas.microsoft.com/office/powerpoint/2010/main" val="41346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40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B279AA-CF1C-FBA7-FFA5-B40FE21E9C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633544"/>
            <a:ext cx="12192000" cy="1224455"/>
          </a:xfrm>
          <a:prstGeom prst="rect">
            <a:avLst/>
          </a:prstGeom>
        </p:spPr>
      </p:pic>
      <p:sp>
        <p:nvSpPr>
          <p:cNvPr id="10" name="TextBox 9">
            <a:extLst>
              <a:ext uri="{FF2B5EF4-FFF2-40B4-BE49-F238E27FC236}">
                <a16:creationId xmlns:a16="http://schemas.microsoft.com/office/drawing/2014/main" id="{41042D08-F0F2-2263-B519-B0A7195E03E1}"/>
              </a:ext>
            </a:extLst>
          </p:cNvPr>
          <p:cNvSpPr txBox="1"/>
          <p:nvPr/>
        </p:nvSpPr>
        <p:spPr>
          <a:xfrm>
            <a:off x="725214" y="1397876"/>
            <a:ext cx="6053958" cy="3662541"/>
          </a:xfrm>
          <a:prstGeom prst="rect">
            <a:avLst/>
          </a:prstGeom>
          <a:noFill/>
        </p:spPr>
        <p:txBody>
          <a:bodyPr wrap="square" rtlCol="0">
            <a:spAutoFit/>
          </a:bodyPr>
          <a:lstStyle/>
          <a:p>
            <a:pPr algn="l"/>
            <a:r>
              <a:rPr lang="sr-Cyrl-RS" sz="3400" b="1" dirty="0">
                <a:solidFill>
                  <a:schemeClr val="bg1"/>
                </a:solidFill>
                <a:ea typeface="Verdana" panose="020B0604030504040204" pitchFamily="34" charset="0"/>
                <a:cs typeface="Verdana" panose="020B0604030504040204" pitchFamily="34" charset="0"/>
              </a:rPr>
              <a:t>ПРАВНЕ ПОСЛЕДИЦЕ ПРОДАЈЕ ПРАВНОГ ЛИЦА</a:t>
            </a:r>
          </a:p>
          <a:p>
            <a:pPr algn="l"/>
            <a:endParaRPr lang="sr-Cyrl-RS" sz="3400" b="1" dirty="0">
              <a:solidFill>
                <a:schemeClr val="bg1"/>
              </a:solidFill>
              <a:ea typeface="Verdana" panose="020B0604030504040204" pitchFamily="34" charset="0"/>
              <a:cs typeface="Verdana" panose="020B0604030504040204" pitchFamily="34" charset="0"/>
            </a:endParaRPr>
          </a:p>
          <a:p>
            <a:pPr algn="l"/>
            <a:r>
              <a:rPr lang="sr-Cyrl-RS" sz="3400" b="1" dirty="0">
                <a:solidFill>
                  <a:schemeClr val="bg1"/>
                </a:solidFill>
                <a:ea typeface="Verdana" panose="020B0604030504040204" pitchFamily="34" charset="0"/>
                <a:cs typeface="Verdana" panose="020B0604030504040204" pitchFamily="34" charset="0"/>
              </a:rPr>
              <a:t>СТУДИЈА СЛУЧАЈА</a:t>
            </a:r>
          </a:p>
          <a:p>
            <a:pPr algn="l"/>
            <a:endParaRPr lang="sr-Cyrl-RS" sz="3200" b="1" dirty="0">
              <a:solidFill>
                <a:schemeClr val="bg1"/>
              </a:solidFill>
              <a:ea typeface="Verdana" panose="020B0604030504040204" pitchFamily="34" charset="0"/>
            </a:endParaRPr>
          </a:p>
          <a:p>
            <a:pPr algn="l"/>
            <a:endParaRPr lang="en-US" sz="3200" dirty="0">
              <a:solidFill>
                <a:schemeClr val="bg1"/>
              </a:solidFill>
            </a:endParaRPr>
          </a:p>
          <a:p>
            <a:pPr algn="l"/>
            <a:endParaRPr lang="en-GB" sz="3200" b="1" i="0"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896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985E2-0707-5617-9032-38813EE6078A}"/>
              </a:ext>
            </a:extLst>
          </p:cNvPr>
          <p:cNvSpPr>
            <a:spLocks noGrp="1"/>
          </p:cNvSpPr>
          <p:nvPr>
            <p:ph type="body" sz="quarter" idx="13"/>
          </p:nvPr>
        </p:nvSpPr>
        <p:spPr>
          <a:xfrm>
            <a:off x="838200" y="733975"/>
            <a:ext cx="10515600"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Продаја правног лица – студија случаја (1)</a:t>
            </a:r>
            <a:endParaRPr lang="en-US" sz="3200" dirty="0">
              <a:solidFill>
                <a:schemeClr val="bg1"/>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D23B5992-8DAA-82DC-112C-7493DDCCB26D}"/>
              </a:ext>
            </a:extLst>
          </p:cNvPr>
          <p:cNvSpPr txBox="1">
            <a:spLocks/>
          </p:cNvSpPr>
          <p:nvPr/>
        </p:nvSpPr>
        <p:spPr>
          <a:xfrm>
            <a:off x="838201" y="1269507"/>
            <a:ext cx="10515599" cy="5289422"/>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sr-Cyrl-RS" sz="7200" dirty="0">
              <a:latin typeface="Georgia" panose="02040502050405020303"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sr-Cyrl-RS" sz="7200" dirty="0">
                <a:ea typeface="Calibri" panose="020F0502020204030204" pitchFamily="34" charset="0"/>
                <a:cs typeface="Times New Roman" panose="02020603050405020304" pitchFamily="18" charset="0"/>
              </a:rPr>
              <a:t>Над правним лицем отворен је поступак стечаја</a:t>
            </a:r>
          </a:p>
          <a:p>
            <a:pPr algn="just">
              <a:buFont typeface="Wingdings" panose="05000000000000000000" pitchFamily="2" charset="2"/>
              <a:buChar char="Ø"/>
            </a:pPr>
            <a:r>
              <a:rPr lang="sr-Cyrl-RS" sz="7200" dirty="0">
                <a:ea typeface="Calibri" panose="020F0502020204030204" pitchFamily="34" charset="0"/>
                <a:cs typeface="Times New Roman" panose="02020603050405020304" pitchFamily="18" charset="0"/>
              </a:rPr>
              <a:t>У питању је правно лице које се бавило хотелско-угоститељском делатношћу и чија је главна имовина зграда хотела</a:t>
            </a:r>
          </a:p>
          <a:p>
            <a:pPr algn="just">
              <a:buFont typeface="Wingdings" panose="05000000000000000000" pitchFamily="2" charset="2"/>
              <a:buChar char="Ø"/>
            </a:pPr>
            <a:r>
              <a:rPr lang="sr-Cyrl-RS" sz="7200" dirty="0">
                <a:ea typeface="Calibri" panose="020F0502020204030204" pitchFamily="34" charset="0"/>
                <a:cs typeface="Times New Roman" panose="02020603050405020304" pitchFamily="18" charset="0"/>
              </a:rPr>
              <a:t>Повериоци су пријавили своја потраживања</a:t>
            </a:r>
          </a:p>
          <a:p>
            <a:pPr algn="just">
              <a:buFont typeface="Wingdings" panose="05000000000000000000" pitchFamily="2" charset="2"/>
              <a:buChar char="Ø"/>
            </a:pPr>
            <a:r>
              <a:rPr lang="sr-Cyrl-RS" sz="7200" dirty="0">
                <a:ea typeface="Calibri" panose="020F0502020204030204" pitchFamily="34" charset="0"/>
                <a:cs typeface="Times New Roman" panose="02020603050405020304" pitchFamily="18" charset="0"/>
              </a:rPr>
              <a:t>Један од поверилаца имао је конституисану хипотеку 3. реда на непокретној имовини правног лица (згради хотела)</a:t>
            </a:r>
          </a:p>
          <a:p>
            <a:pPr algn="just">
              <a:buFont typeface="Wingdings" panose="05000000000000000000" pitchFamily="2" charset="2"/>
              <a:buChar char="Ø"/>
            </a:pPr>
            <a:r>
              <a:rPr lang="sr-Cyrl-RS" sz="7200" dirty="0">
                <a:ea typeface="Calibri" panose="020F0502020204030204" pitchFamily="34" charset="0"/>
                <a:cs typeface="Times New Roman" panose="02020603050405020304" pitchFamily="18" charset="0"/>
              </a:rPr>
              <a:t>На наведеној згради хипотеку су имали и други повериоци (укупно је регистровано 10 редова уписаних хипотека различитих поверилаца)</a:t>
            </a:r>
          </a:p>
          <a:p>
            <a:pPr algn="just">
              <a:buFont typeface="Wingdings" panose="05000000000000000000" pitchFamily="2" charset="2"/>
              <a:buChar char="Ø"/>
            </a:pPr>
            <a:r>
              <a:rPr lang="sr-Cyrl-RS" sz="7200" dirty="0">
                <a:ea typeface="Calibri" panose="020F0502020204030204" pitchFamily="34" charset="0"/>
                <a:cs typeface="Times New Roman" panose="02020603050405020304" pitchFamily="18" charset="0"/>
              </a:rPr>
              <a:t>Поверилац са хипотеком 3. реда је имао потраживање према трећем лицу које је било обезбеђено </a:t>
            </a:r>
          </a:p>
          <a:p>
            <a:pPr lvl="1" algn="just"/>
            <a:r>
              <a:rPr lang="sr-Cyrl-RS" sz="7200" dirty="0">
                <a:ea typeface="Calibri" panose="020F0502020204030204" pitchFamily="34" charset="0"/>
                <a:cs typeface="Times New Roman" panose="02020603050405020304" pitchFamily="18" charset="0"/>
              </a:rPr>
              <a:t>Јемством стечајног дужника и</a:t>
            </a:r>
          </a:p>
          <a:p>
            <a:pPr lvl="1" algn="just"/>
            <a:r>
              <a:rPr lang="sr-Cyrl-RS" sz="7200" dirty="0">
                <a:ea typeface="Calibri" panose="020F0502020204030204" pitchFamily="34" charset="0"/>
                <a:cs typeface="Times New Roman" panose="02020603050405020304" pitchFamily="18" charset="0"/>
              </a:rPr>
              <a:t>Хипотеком на имовини стечајног дужника</a:t>
            </a:r>
          </a:p>
          <a:p>
            <a:pPr>
              <a:buFont typeface="Wingdings" panose="05000000000000000000" pitchFamily="2" charset="2"/>
              <a:buChar char="Ø"/>
            </a:pPr>
            <a:r>
              <a:rPr lang="sr-Cyrl-RS" sz="7200" dirty="0">
                <a:ea typeface="Calibri" panose="020F0502020204030204" pitchFamily="34" charset="0"/>
                <a:cs typeface="Times New Roman" panose="02020603050405020304" pitchFamily="18" charset="0"/>
              </a:rPr>
              <a:t>Поверилац је сматрао да има статус обичног </a:t>
            </a:r>
            <a:r>
              <a:rPr lang="sr-Cyrl-RS" sz="7200" b="1" dirty="0">
                <a:ea typeface="Calibri" panose="020F0502020204030204" pitchFamily="34" charset="0"/>
                <a:cs typeface="Times New Roman" panose="02020603050405020304" pitchFamily="18" charset="0"/>
              </a:rPr>
              <a:t>стечајног повериоца </a:t>
            </a:r>
            <a:r>
              <a:rPr lang="sr-Cyrl-RS" sz="7200" dirty="0">
                <a:ea typeface="Calibri" panose="020F0502020204030204" pitchFamily="34" charset="0"/>
                <a:cs typeface="Times New Roman" panose="02020603050405020304" pitchFamily="18" charset="0"/>
              </a:rPr>
              <a:t>(по основу уговора о јемству по коме је стечајни дужник издао и менице као средство обезбеђења) и </a:t>
            </a:r>
            <a:r>
              <a:rPr lang="sr-Cyrl-RS" sz="7200" b="1" dirty="0">
                <a:ea typeface="Calibri" panose="020F0502020204030204" pitchFamily="34" charset="0"/>
                <a:cs typeface="Times New Roman" panose="02020603050405020304" pitchFamily="18" charset="0"/>
              </a:rPr>
              <a:t>заложног повериоца </a:t>
            </a:r>
            <a:r>
              <a:rPr lang="sr-Cyrl-RS" sz="7200" dirty="0">
                <a:ea typeface="Calibri" panose="020F0502020204030204" pitchFamily="34" charset="0"/>
                <a:cs typeface="Times New Roman" panose="02020603050405020304" pitchFamily="18" charset="0"/>
              </a:rPr>
              <a:t>(по основу конституисане хипотеке за обавезе трећег лица)</a:t>
            </a:r>
          </a:p>
          <a:p>
            <a:pPr>
              <a:buFont typeface="Wingdings" panose="05000000000000000000" pitchFamily="2" charset="2"/>
              <a:buChar char="Ø"/>
            </a:pPr>
            <a:r>
              <a:rPr lang="sr-Cyrl-RS" sz="7200" dirty="0">
                <a:ea typeface="Calibri" panose="020F0502020204030204" pitchFamily="34" charset="0"/>
                <a:cs typeface="Times New Roman" panose="02020603050405020304" pitchFamily="18" charset="0"/>
              </a:rPr>
              <a:t>У смислу напред наведеног поверилац је пријавио обично необезбеђено потраживање и истовремено послао обавештење о постојању заложног права</a:t>
            </a:r>
            <a:r>
              <a:rPr lang="sr-Cyrl-RS" sz="8800" dirty="0"/>
              <a:t>	</a:t>
            </a:r>
            <a:r>
              <a:rPr lang="sr-Cyrl-RS" sz="2200" dirty="0"/>
              <a:t>		  </a:t>
            </a:r>
          </a:p>
        </p:txBody>
      </p:sp>
    </p:spTree>
    <p:extLst>
      <p:ext uri="{BB962C8B-B14F-4D97-AF65-F5344CB8AC3E}">
        <p14:creationId xmlns:p14="http://schemas.microsoft.com/office/powerpoint/2010/main" val="322610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C9BD42-09C3-01DA-E5B1-ED5A2EB6A0F2}"/>
              </a:ext>
            </a:extLst>
          </p:cNvPr>
          <p:cNvSpPr>
            <a:spLocks noGrp="1"/>
          </p:cNvSpPr>
          <p:nvPr>
            <p:ph idx="1"/>
          </p:nvPr>
        </p:nvSpPr>
        <p:spPr>
          <a:xfrm>
            <a:off x="838202" y="1097280"/>
            <a:ext cx="10515598" cy="5463317"/>
          </a:xfrm>
        </p:spPr>
        <p:txBody>
          <a:bodyPr/>
          <a:lstStyle/>
          <a:p>
            <a:endParaRPr lang="sr-Cyrl-RS" sz="2200" dirty="0">
              <a:latin typeface="+mn-lt"/>
            </a:endParaRPr>
          </a:p>
          <a:p>
            <a:pPr marL="342900" indent="-342900" algn="just">
              <a:buFont typeface="Wingdings" panose="05000000000000000000" pitchFamily="2" charset="2"/>
              <a:buChar char="Ø"/>
            </a:pPr>
            <a:r>
              <a:rPr lang="sr-Cyrl-RS" sz="1800" dirty="0">
                <a:effectLst/>
                <a:latin typeface="+mn-lt"/>
                <a:ea typeface="Times New Roman" panose="02020603050405020304" pitchFamily="18" charset="0"/>
              </a:rPr>
              <a:t>По правоснажности решења о банкротству стечајни управник је на основу процене утврдио да ће приступити продаји правног лица</a:t>
            </a:r>
          </a:p>
          <a:p>
            <a:pPr marL="342900" indent="-342900" algn="just">
              <a:buFont typeface="Wingdings" panose="05000000000000000000" pitchFamily="2" charset="2"/>
              <a:buChar char="Ø"/>
            </a:pPr>
            <a:r>
              <a:rPr lang="sr-Cyrl-RS" sz="1800" dirty="0">
                <a:latin typeface="+mn-lt"/>
                <a:ea typeface="Times New Roman" panose="02020603050405020304" pitchFamily="18" charset="0"/>
              </a:rPr>
              <a:t>Правно лице је продато и купац је уплатио купопродајну цену</a:t>
            </a:r>
          </a:p>
          <a:p>
            <a:pPr marL="342900" indent="-342900" algn="just">
              <a:buFont typeface="Wingdings" panose="05000000000000000000" pitchFamily="2" charset="2"/>
              <a:buChar char="Ø"/>
            </a:pPr>
            <a:r>
              <a:rPr lang="sr-Cyrl-RS" sz="1800" dirty="0">
                <a:effectLst/>
                <a:latin typeface="+mn-lt"/>
                <a:ea typeface="Times New Roman" panose="02020603050405020304" pitchFamily="18" charset="0"/>
              </a:rPr>
              <a:t>Стечајни управник је сачинио нацрт обрачуна разлучних/заложних поверилаца</a:t>
            </a:r>
          </a:p>
          <a:p>
            <a:pPr marL="342900" indent="-342900" algn="just">
              <a:buFont typeface="Wingdings" panose="05000000000000000000" pitchFamily="2" charset="2"/>
              <a:buChar char="Ø"/>
            </a:pPr>
            <a:r>
              <a:rPr lang="sr-Cyrl-RS" sz="1800" dirty="0">
                <a:latin typeface="+mn-lt"/>
                <a:ea typeface="Times New Roman" panose="02020603050405020304" pitchFamily="18" charset="0"/>
              </a:rPr>
              <a:t>У обрачуну није предвидео намирење </a:t>
            </a:r>
            <a:r>
              <a:rPr lang="sr-Cyrl-RS" sz="1800" dirty="0">
                <a:solidFill>
                  <a:schemeClr val="tx1"/>
                </a:solidFill>
                <a:latin typeface="+mn-lt"/>
                <a:ea typeface="Times New Roman" panose="02020603050405020304" pitchFamily="18" charset="0"/>
              </a:rPr>
              <a:t>повериоца 3. реда хипотеке имајући у виду да исти није пријавио разлучно право у преклузивном року (већ је послао само обавештење о постојању заложног права)</a:t>
            </a:r>
          </a:p>
          <a:p>
            <a:pPr marL="285750" indent="-285750" algn="just">
              <a:buFont typeface="Wingdings" panose="05000000000000000000" pitchFamily="2" charset="2"/>
              <a:buChar char="Ø"/>
            </a:pPr>
            <a:r>
              <a:rPr lang="sr-Cyrl-RS" sz="1800" dirty="0">
                <a:effectLst/>
                <a:latin typeface="+mn-lt"/>
                <a:ea typeface="Times New Roman" panose="02020603050405020304" pitchFamily="18" charset="0"/>
              </a:rPr>
              <a:t>По ставу судске праксе </a:t>
            </a:r>
            <a:r>
              <a:rPr lang="sr-Cyrl-RS" sz="1800" dirty="0">
                <a:latin typeface="+mn-lt"/>
                <a:ea typeface="Times New Roman" panose="02020603050405020304" pitchFamily="18" charset="0"/>
              </a:rPr>
              <a:t>овај поверилац има статус разлучног, а не заложног повериоца - потраживање је пријавио по основу јемства које је подржано и конституисањем хипотеке на имовини јемца</a:t>
            </a:r>
          </a:p>
          <a:p>
            <a:pPr marL="285750" indent="-285750" algn="just">
              <a:lnSpc>
                <a:spcPct val="100000"/>
              </a:lnSpc>
              <a:buFont typeface="Wingdings" panose="05000000000000000000" pitchFamily="2" charset="2"/>
              <a:buChar char="Ø"/>
            </a:pPr>
            <a:r>
              <a:rPr lang="sr-Cyrl-RS" sz="1800" dirty="0">
                <a:latin typeface="+mn-lt"/>
                <a:ea typeface="Times New Roman" panose="02020603050405020304" pitchFamily="18" charset="0"/>
              </a:rPr>
              <a:t>П</a:t>
            </a:r>
            <a:r>
              <a:rPr lang="sr-Cyrl-RS" sz="1800" dirty="0">
                <a:effectLst/>
                <a:latin typeface="+mn-lt"/>
                <a:ea typeface="Times New Roman" panose="02020603050405020304" pitchFamily="18" charset="0"/>
              </a:rPr>
              <a:t>оверилац у преклузивном року није пријавио разлучно право те у том смислу не може бити намирен као разлучни поверилац</a:t>
            </a:r>
          </a:p>
          <a:p>
            <a:pPr marL="285750" indent="-285750" algn="just">
              <a:lnSpc>
                <a:spcPct val="100000"/>
              </a:lnSpc>
              <a:buFont typeface="Wingdings" panose="05000000000000000000" pitchFamily="2" charset="2"/>
              <a:buChar char="Ø"/>
            </a:pPr>
            <a:r>
              <a:rPr lang="sr-Cyrl-RS" sz="1800" dirty="0">
                <a:latin typeface="+mn-lt"/>
                <a:ea typeface="Times New Roman" panose="02020603050405020304" pitchFamily="18" charset="0"/>
              </a:rPr>
              <a:t>Поверилац </a:t>
            </a:r>
            <a:r>
              <a:rPr lang="sr-Cyrl-RS" sz="1800" dirty="0">
                <a:effectLst/>
                <a:latin typeface="+mn-lt"/>
                <a:ea typeface="Times New Roman" panose="02020603050405020304" pitchFamily="18" charset="0"/>
              </a:rPr>
              <a:t>нема статус заложног повериоца те не може бити намирен ни као такав</a:t>
            </a:r>
            <a:endParaRPr lang="sr-Cyrl-RS" sz="1600" dirty="0">
              <a:latin typeface="+mn-lt"/>
              <a:ea typeface="Times New Roman" panose="02020603050405020304" pitchFamily="18" charset="0"/>
            </a:endParaRPr>
          </a:p>
          <a:p>
            <a:pPr marL="268288" lvl="1" indent="-268288">
              <a:lnSpc>
                <a:spcPct val="100000"/>
              </a:lnSpc>
              <a:buFont typeface="Wingdings" panose="05000000000000000000" pitchFamily="2" charset="2"/>
              <a:buChar char="Ø"/>
            </a:pPr>
            <a:r>
              <a:rPr lang="sr-Cyrl-RS" sz="1800" dirty="0">
                <a:latin typeface="+mn-lt"/>
              </a:rPr>
              <a:t>Поверилац је изјавио жалбу на решење о намирењу разлучних поверилаца у којем није био предвиђен за намирење</a:t>
            </a:r>
          </a:p>
          <a:p>
            <a:pPr marL="268288" lvl="1" indent="-268288">
              <a:buFont typeface="Wingdings" panose="05000000000000000000" pitchFamily="2" charset="2"/>
              <a:buChar char="Ø"/>
            </a:pPr>
            <a:r>
              <a:rPr lang="sr-Cyrl-RS" sz="1800" dirty="0">
                <a:latin typeface="+mn-lt"/>
              </a:rPr>
              <a:t>Стечајни управник није приступио намирењу ни осталих поверилаца док наведено решење не постане правоснажно</a:t>
            </a:r>
            <a:br>
              <a:rPr lang="sr-Cyrl-RS" sz="2200" dirty="0">
                <a:latin typeface="+mn-lt"/>
              </a:rPr>
            </a:br>
            <a:r>
              <a:rPr lang="sr-Cyrl-RS" sz="2200" dirty="0">
                <a:latin typeface="+mn-lt"/>
              </a:rPr>
              <a:t>										             </a:t>
            </a:r>
            <a:endParaRPr lang="sr-RS" sz="2200" dirty="0">
              <a:latin typeface="+mn-lt"/>
            </a:endParaRPr>
          </a:p>
        </p:txBody>
      </p:sp>
      <p:sp>
        <p:nvSpPr>
          <p:cNvPr id="3" name="Text Placeholder 2">
            <a:extLst>
              <a:ext uri="{FF2B5EF4-FFF2-40B4-BE49-F238E27FC236}">
                <a16:creationId xmlns:a16="http://schemas.microsoft.com/office/drawing/2014/main" id="{DE6B21E7-F7B3-9DE2-FF6D-6862DE0C23F8}"/>
              </a:ext>
            </a:extLst>
          </p:cNvPr>
          <p:cNvSpPr>
            <a:spLocks noGrp="1"/>
          </p:cNvSpPr>
          <p:nvPr>
            <p:ph type="body" sz="quarter" idx="13"/>
          </p:nvPr>
        </p:nvSpPr>
        <p:spPr>
          <a:xfrm>
            <a:off x="838202" y="867140"/>
            <a:ext cx="1051559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Продаја правног лица – студија случаја (2)</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9234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6985E2-0707-5617-9032-38813EE6078A}"/>
              </a:ext>
            </a:extLst>
          </p:cNvPr>
          <p:cNvSpPr>
            <a:spLocks noGrp="1"/>
          </p:cNvSpPr>
          <p:nvPr>
            <p:ph type="body" sz="quarter" idx="13"/>
          </p:nvPr>
        </p:nvSpPr>
        <p:spPr>
          <a:xfrm>
            <a:off x="838200" y="733975"/>
            <a:ext cx="10515600"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Продаја правног лица – студија случаја 2</a:t>
            </a:r>
            <a:endParaRPr lang="en-US" sz="3200" dirty="0">
              <a:solidFill>
                <a:schemeClr val="bg1"/>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D23B5992-8DAA-82DC-112C-7493DDCCB26D}"/>
              </a:ext>
            </a:extLst>
          </p:cNvPr>
          <p:cNvSpPr txBox="1">
            <a:spLocks/>
          </p:cNvSpPr>
          <p:nvPr/>
        </p:nvSpPr>
        <p:spPr>
          <a:xfrm>
            <a:off x="838201" y="1499286"/>
            <a:ext cx="10515599" cy="50596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sr-Cyrl-RS" sz="1600" dirty="0"/>
              <a:t>Правно лице је процењено у сврху продаје у стечају</a:t>
            </a:r>
          </a:p>
          <a:p>
            <a:pPr algn="just">
              <a:buFont typeface="Wingdings" panose="05000000000000000000" pitchFamily="2" charset="2"/>
              <a:buChar char="Ø"/>
            </a:pPr>
            <a:r>
              <a:rPr lang="sr-Cyrl-RS" sz="1600" dirty="0"/>
              <a:t>Као један део имовине правног лица процењене су „парнице у току“ у којима је стечајни дужник био активно односно пасивно легитимисан</a:t>
            </a:r>
          </a:p>
          <a:p>
            <a:pPr algn="just">
              <a:buFont typeface="Wingdings" panose="05000000000000000000" pitchFamily="2" charset="2"/>
              <a:buChar char="Ø"/>
            </a:pPr>
            <a:r>
              <a:rPr lang="sr-Cyrl-RS" sz="1600" dirty="0"/>
              <a:t>Једна од наведених парница била је парница по тужби стечајног дужника за исељење из непокретности (стана)</a:t>
            </a:r>
          </a:p>
          <a:p>
            <a:pPr algn="just">
              <a:buFont typeface="Wingdings" panose="05000000000000000000" pitchFamily="2" charset="2"/>
              <a:buChar char="Ø"/>
            </a:pPr>
            <a:r>
              <a:rPr lang="sr-Cyrl-RS" sz="1600" dirty="0"/>
              <a:t>Пре закључења уговора о купопродаји правног лица, тужено лице из наведене парнице прихватило је да добровољно преда непокретност (иако се предаја није реализовала) и поступак је правноснажно окончан у корист стечајног дужника </a:t>
            </a:r>
          </a:p>
          <a:p>
            <a:pPr algn="just">
              <a:buFont typeface="Wingdings" panose="05000000000000000000" pitchFamily="2" charset="2"/>
              <a:buChar char="Ø"/>
            </a:pPr>
            <a:r>
              <a:rPr lang="sr-Cyrl-RS" sz="1600" dirty="0"/>
              <a:t>За исти стан је, поново пре закључења уговора о купопродаји правног лица, парницу покренуло треће лице са захтевом да се утврди да је оно власник стана и да му се стан преда</a:t>
            </a:r>
            <a:endParaRPr lang="sr-Latn-RS" sz="1600" dirty="0"/>
          </a:p>
          <a:p>
            <a:pPr algn="just">
              <a:buFont typeface="Wingdings" panose="05000000000000000000" pitchFamily="2" charset="2"/>
              <a:buChar char="Ø"/>
            </a:pPr>
            <a:r>
              <a:rPr lang="sr-Cyrl-RS" sz="1600" dirty="0"/>
              <a:t>Стечајни управник је одговорио на тужбу трећег лица и иста је одбачена али </a:t>
            </a:r>
            <a:r>
              <a:rPr lang="sr-Cyrl-RS" sz="1600" dirty="0" err="1"/>
              <a:t>неправноснажно</a:t>
            </a:r>
            <a:r>
              <a:rPr lang="sr-Cyrl-RS" sz="1600" dirty="0"/>
              <a:t> (изјављена је жалба од стране тужиоца)</a:t>
            </a:r>
            <a:endParaRPr lang="en-US" sz="1600" dirty="0"/>
          </a:p>
          <a:p>
            <a:pPr algn="just">
              <a:buFont typeface="Wingdings" panose="05000000000000000000" pitchFamily="2" charset="2"/>
              <a:buChar char="Ø"/>
            </a:pPr>
            <a:r>
              <a:rPr lang="sr-Cyrl-RS" sz="1600" dirty="0"/>
              <a:t>Купац правног лица, пак, такође тражи предају исте непокретности, са позивом на то да је парница која је била у току и која је била предмет процене правног лица у међувремену окончана</a:t>
            </a:r>
          </a:p>
          <a:p>
            <a:pPr marL="0" indent="0" algn="just">
              <a:buNone/>
            </a:pPr>
            <a:endParaRPr lang="sr-Cyrl-RS" sz="1600" dirty="0"/>
          </a:p>
          <a:p>
            <a:pPr algn="just">
              <a:buFont typeface="Wingdings" panose="05000000000000000000" pitchFamily="2" charset="2"/>
              <a:buChar char="Ø"/>
            </a:pPr>
            <a:r>
              <a:rPr lang="sr-Cyrl-RS" sz="1600" dirty="0"/>
              <a:t> </a:t>
            </a:r>
            <a:r>
              <a:rPr lang="sr-Cyrl-RS" sz="1600" u="sng" dirty="0"/>
              <a:t>Дилема у којој се налази стечајни управник:</a:t>
            </a:r>
          </a:p>
          <a:p>
            <a:pPr marL="0" indent="0" algn="just">
              <a:buNone/>
            </a:pPr>
            <a:r>
              <a:rPr lang="sr-Cyrl-RS" sz="1600" dirty="0"/>
              <a:t> - предати непокретност купцу правног лица уз могућност да стечајна маса изгуби нову парницу</a:t>
            </a:r>
          </a:p>
          <a:p>
            <a:pPr marL="0" indent="0" algn="just">
              <a:buNone/>
            </a:pPr>
            <a:r>
              <a:rPr lang="sr-Cyrl-RS" sz="1600" dirty="0"/>
              <a:t>- не предати непокретност купцу и на тај начин се изложити ризику тужбе од стране купца правног лица		  </a:t>
            </a:r>
          </a:p>
        </p:txBody>
      </p:sp>
    </p:spTree>
    <p:extLst>
      <p:ext uri="{BB962C8B-B14F-4D97-AF65-F5344CB8AC3E}">
        <p14:creationId xmlns:p14="http://schemas.microsoft.com/office/powerpoint/2010/main" val="165215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C9BD42-09C3-01DA-E5B1-ED5A2EB6A0F2}"/>
              </a:ext>
            </a:extLst>
          </p:cNvPr>
          <p:cNvSpPr>
            <a:spLocks noGrp="1"/>
          </p:cNvSpPr>
          <p:nvPr>
            <p:ph idx="1"/>
          </p:nvPr>
        </p:nvSpPr>
        <p:spPr>
          <a:xfrm>
            <a:off x="838202" y="1080655"/>
            <a:ext cx="10515598" cy="5479942"/>
          </a:xfrm>
        </p:spPr>
        <p:txBody>
          <a:bodyPr/>
          <a:lstStyle/>
          <a:p>
            <a:pPr marL="342900" indent="-342900" algn="just">
              <a:buFont typeface="Wingdings" panose="05000000000000000000" pitchFamily="2" charset="2"/>
              <a:buChar char="Ø"/>
            </a:pPr>
            <a:br>
              <a:rPr lang="sr-Cyrl-RS" sz="2200" dirty="0">
                <a:latin typeface="+mn-lt"/>
              </a:rPr>
            </a:br>
            <a:endParaRPr lang="sr-Cyrl-RS" sz="2200" dirty="0">
              <a:latin typeface="+mn-lt"/>
            </a:endParaRPr>
          </a:p>
          <a:p>
            <a:pPr marL="342900" indent="-342900" algn="just">
              <a:buFont typeface="Wingdings" panose="05000000000000000000" pitchFamily="2" charset="2"/>
              <a:buChar char="Ø"/>
            </a:pPr>
            <a:r>
              <a:rPr lang="sr-Cyrl-RS" dirty="0">
                <a:solidFill>
                  <a:schemeClr val="tx1"/>
                </a:solidFill>
                <a:latin typeface="+mn-lt"/>
              </a:rPr>
              <a:t>У току су парнице за исељење које води стечајни дужник као тужилац.</a:t>
            </a:r>
          </a:p>
          <a:p>
            <a:pPr marL="342900" indent="-342900" algn="just">
              <a:buFont typeface="Wingdings" panose="05000000000000000000" pitchFamily="2" charset="2"/>
              <a:buChar char="Ø"/>
            </a:pPr>
            <a:r>
              <a:rPr lang="sr-Cyrl-RS" dirty="0">
                <a:solidFill>
                  <a:schemeClr val="tx1"/>
                </a:solidFill>
                <a:latin typeface="+mn-lt"/>
              </a:rPr>
              <a:t>У припреми продаје стечајног дужника као правног лица, наведене парнице су биле део процењене имовине стечајног дужника. </a:t>
            </a:r>
          </a:p>
          <a:p>
            <a:pPr marL="342900" indent="-342900" algn="just">
              <a:buFont typeface="Wingdings" panose="05000000000000000000" pitchFamily="2" charset="2"/>
              <a:buChar char="Ø"/>
            </a:pPr>
            <a:r>
              <a:rPr lang="sr-Cyrl-RS" dirty="0">
                <a:solidFill>
                  <a:schemeClr val="tx1"/>
                </a:solidFill>
                <a:latin typeface="+mn-lt"/>
              </a:rPr>
              <a:t>Стечајни дужник је продат као правно лице, а пре правоснажности решења стечајног суда и пре регистрације код АПР-а стечајне масе и спровођења регистарских промена за продатог стечајног дужника, тужени у једној од парница истиче приговор недостатка активне легитимације на страни стечајне масе, будући да је стечајни дужник продат, па је продато правно лице сада активно легитимисано, при чему парнични суд не застаје са поступком до регистрације пред АПР-ом.</a:t>
            </a:r>
          </a:p>
          <a:p>
            <a:pPr marL="342900" indent="-342900" algn="just">
              <a:buFont typeface="Wingdings" panose="05000000000000000000" pitchFamily="2" charset="2"/>
              <a:buChar char="Ø"/>
            </a:pPr>
            <a:r>
              <a:rPr lang="sr-Cyrl-RS" dirty="0">
                <a:solidFill>
                  <a:schemeClr val="tx1"/>
                </a:solidFill>
                <a:latin typeface="+mn-lt"/>
              </a:rPr>
              <a:t>Између стечајне масе и купца правног лица настао је спор како у таквој ситуацији даље процесно поступити у парницама:</a:t>
            </a:r>
          </a:p>
          <a:p>
            <a:pPr marL="342900" indent="-342900" algn="just">
              <a:buFont typeface="Calibri" panose="020F0502020204030204" pitchFamily="34" charset="0"/>
              <a:buChar char="-"/>
            </a:pPr>
            <a:r>
              <a:rPr lang="sr-Cyrl-RS" dirty="0">
                <a:solidFill>
                  <a:schemeClr val="tx1"/>
                </a:solidFill>
                <a:latin typeface="+mn-lt"/>
              </a:rPr>
              <a:t>купац правног лица сматра да исти треба да </a:t>
            </a:r>
            <a:r>
              <a:rPr lang="sr-Cyrl-RS" u="sng" dirty="0">
                <a:solidFill>
                  <a:schemeClr val="tx1"/>
                </a:solidFill>
                <a:latin typeface="+mn-lt"/>
              </a:rPr>
              <a:t>уреди тужбу</a:t>
            </a:r>
            <a:r>
              <a:rPr lang="sr-Cyrl-RS" dirty="0">
                <a:solidFill>
                  <a:schemeClr val="tx1"/>
                </a:solidFill>
                <a:latin typeface="+mn-lt"/>
              </a:rPr>
              <a:t> (без процесног учешћа стечајног управника и стечајне масе),</a:t>
            </a:r>
          </a:p>
          <a:p>
            <a:pPr marL="342900" indent="-342900" algn="just">
              <a:buFont typeface="Calibri" panose="020F0502020204030204" pitchFamily="34" charset="0"/>
              <a:buChar char="-"/>
            </a:pPr>
            <a:r>
              <a:rPr lang="sr-Cyrl-RS" dirty="0">
                <a:solidFill>
                  <a:schemeClr val="tx1"/>
                </a:solidFill>
                <a:latin typeface="+mn-lt"/>
              </a:rPr>
              <a:t>стечајни управник сматра да купљено правно лице, уз сагласност стечајне масе, треба да </a:t>
            </a:r>
            <a:r>
              <a:rPr lang="sr-Cyrl-RS" u="sng" dirty="0">
                <a:solidFill>
                  <a:schemeClr val="tx1"/>
                </a:solidFill>
                <a:latin typeface="+mn-lt"/>
              </a:rPr>
              <a:t>ступи у постојећу парницу наместо ранијег стечајног дужника </a:t>
            </a:r>
            <a:r>
              <a:rPr lang="sr-Cyrl-RS" sz="2200" dirty="0">
                <a:latin typeface="+mn-lt"/>
              </a:rPr>
              <a:t>							             </a:t>
            </a:r>
            <a:endParaRPr lang="sr-RS" sz="2200" dirty="0">
              <a:latin typeface="+mn-lt"/>
            </a:endParaRPr>
          </a:p>
        </p:txBody>
      </p:sp>
      <p:sp>
        <p:nvSpPr>
          <p:cNvPr id="3" name="Text Placeholder 2">
            <a:extLst>
              <a:ext uri="{FF2B5EF4-FFF2-40B4-BE49-F238E27FC236}">
                <a16:creationId xmlns:a16="http://schemas.microsoft.com/office/drawing/2014/main" id="{DE6B21E7-F7B3-9DE2-FF6D-6862DE0C23F8}"/>
              </a:ext>
            </a:extLst>
          </p:cNvPr>
          <p:cNvSpPr>
            <a:spLocks noGrp="1"/>
          </p:cNvSpPr>
          <p:nvPr>
            <p:ph type="body" sz="quarter" idx="13"/>
          </p:nvPr>
        </p:nvSpPr>
        <p:spPr>
          <a:xfrm>
            <a:off x="838202" y="867140"/>
            <a:ext cx="10515598"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Продаја правног лица – студија случаја 3</a:t>
            </a:r>
            <a:endParaRPr lang="en-US" sz="32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41329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783719-EA96-83CB-8222-CD153AB08EE3}"/>
              </a:ext>
            </a:extLst>
          </p:cNvPr>
          <p:cNvSpPr>
            <a:spLocks noGrp="1"/>
          </p:cNvSpPr>
          <p:nvPr>
            <p:ph type="body" sz="quarter" idx="11"/>
          </p:nvPr>
        </p:nvSpPr>
        <p:spPr>
          <a:xfrm>
            <a:off x="801521" y="933323"/>
            <a:ext cx="6891050" cy="4147802"/>
          </a:xfrm>
        </p:spPr>
        <p:txBody>
          <a:bodyPr/>
          <a:lstStyle/>
          <a:p>
            <a:endParaRPr lang="en-GB" dirty="0"/>
          </a:p>
          <a:p>
            <a:endParaRPr lang="en-GB" dirty="0"/>
          </a:p>
          <a:p>
            <a:endParaRPr lang="en-GB" dirty="0"/>
          </a:p>
          <a:p>
            <a:endParaRPr lang="en-GB" dirty="0"/>
          </a:p>
          <a:p>
            <a:r>
              <a:rPr lang="sr-Cyrl-RS" sz="6000" b="1" dirty="0">
                <a:latin typeface="+mn-lt"/>
              </a:rPr>
              <a:t>ХВАЛА НА ПАЖЊИ</a:t>
            </a:r>
            <a:endParaRPr lang="en-US" sz="6000" b="1" dirty="0">
              <a:latin typeface="+mn-lt"/>
            </a:endParaRPr>
          </a:p>
          <a:p>
            <a:endParaRPr lang="en-GB" dirty="0"/>
          </a:p>
          <a:p>
            <a:endParaRPr lang="en-GB" dirty="0"/>
          </a:p>
          <a:p>
            <a:endParaRPr lang="en-US" dirty="0"/>
          </a:p>
        </p:txBody>
      </p:sp>
    </p:spTree>
    <p:extLst>
      <p:ext uri="{BB962C8B-B14F-4D97-AF65-F5344CB8AC3E}">
        <p14:creationId xmlns:p14="http://schemas.microsoft.com/office/powerpoint/2010/main" val="28510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805FB4-D32B-E6AE-875D-5A06ED4B48C3}"/>
              </a:ext>
            </a:extLst>
          </p:cNvPr>
          <p:cNvSpPr>
            <a:spLocks noGrp="1"/>
          </p:cNvSpPr>
          <p:nvPr>
            <p:ph type="body" sz="quarter" idx="13"/>
          </p:nvPr>
        </p:nvSpPr>
        <p:spPr/>
        <p:txBody>
          <a:bodyPr/>
          <a:lstStyle/>
          <a:p>
            <a:endParaRPr lang="sr-RS"/>
          </a:p>
        </p:txBody>
      </p:sp>
      <p:pic>
        <p:nvPicPr>
          <p:cNvPr id="7" name="Picture Placeholder 6">
            <a:extLst>
              <a:ext uri="{FF2B5EF4-FFF2-40B4-BE49-F238E27FC236}">
                <a16:creationId xmlns:a16="http://schemas.microsoft.com/office/drawing/2014/main" id="{CCB905D3-CE70-5D10-8D2B-7FC9ECC105C9}"/>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a:off x="-159026" y="87464"/>
            <a:ext cx="12435840" cy="6702950"/>
          </a:xfrm>
        </p:spPr>
      </p:pic>
      <p:sp>
        <p:nvSpPr>
          <p:cNvPr id="8" name="TextBox 7">
            <a:extLst>
              <a:ext uri="{FF2B5EF4-FFF2-40B4-BE49-F238E27FC236}">
                <a16:creationId xmlns:a16="http://schemas.microsoft.com/office/drawing/2014/main" id="{77CF45AE-190F-3C88-5D7C-FA2BFFF4C325}"/>
              </a:ext>
            </a:extLst>
          </p:cNvPr>
          <p:cNvSpPr txBox="1"/>
          <p:nvPr/>
        </p:nvSpPr>
        <p:spPr>
          <a:xfrm>
            <a:off x="1152939" y="6066845"/>
            <a:ext cx="184731" cy="646331"/>
          </a:xfrm>
          <a:prstGeom prst="rect">
            <a:avLst/>
          </a:prstGeom>
          <a:noFill/>
        </p:spPr>
        <p:txBody>
          <a:bodyPr wrap="none" rtlCol="0">
            <a:spAutoFit/>
          </a:bodyPr>
          <a:lstStyle/>
          <a:p>
            <a:pPr algn="l"/>
            <a:endParaRPr lang="sr-RS" sz="3600" b="1" i="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B4DCF5F1-8F2F-8E7E-F97C-C4A19F15C394}"/>
              </a:ext>
            </a:extLst>
          </p:cNvPr>
          <p:cNvSpPr txBox="1"/>
          <p:nvPr/>
        </p:nvSpPr>
        <p:spPr>
          <a:xfrm>
            <a:off x="7919499" y="5247861"/>
            <a:ext cx="4206240" cy="646331"/>
          </a:xfrm>
          <a:prstGeom prst="rect">
            <a:avLst/>
          </a:prstGeom>
          <a:noFill/>
        </p:spPr>
        <p:txBody>
          <a:bodyPr wrap="square" rtlCol="0">
            <a:spAutoFit/>
          </a:bodyPr>
          <a:lstStyle/>
          <a:p>
            <a:pPr algn="l"/>
            <a:r>
              <a:rPr lang="sr-Cyrl-RS" sz="3600" b="1" dirty="0">
                <a:latin typeface="Verdana" panose="020B0604030504040204" pitchFamily="34" charset="0"/>
                <a:ea typeface="Verdana" panose="020B0604030504040204" pitchFamily="34" charset="0"/>
                <a:cs typeface="Verdana" panose="020B0604030504040204" pitchFamily="34" charset="0"/>
              </a:rPr>
              <a:t>Пауза 15 мин</a:t>
            </a:r>
            <a:endParaRPr lang="sr-RS" sz="3600" b="1" i="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938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DFB1E9-FF0A-DB66-8572-7CB55E9A1BEA}"/>
              </a:ext>
            </a:extLst>
          </p:cNvPr>
          <p:cNvSpPr>
            <a:spLocks noGrp="1"/>
          </p:cNvSpPr>
          <p:nvPr>
            <p:ph type="body" sz="quarter" idx="13"/>
          </p:nvPr>
        </p:nvSpPr>
        <p:spPr>
          <a:xfrm>
            <a:off x="801716" y="465512"/>
            <a:ext cx="10588568" cy="590931"/>
          </a:xfrm>
          <a:solidFill>
            <a:schemeClr val="accent1">
              <a:lumMod val="50000"/>
            </a:schemeClr>
          </a:solidFill>
          <a:effectLst>
            <a:outerShdw blurRad="50800" dist="38100" dir="2700000" algn="tl" rotWithShape="0">
              <a:prstClr val="black">
                <a:alpha val="40000"/>
              </a:prstClr>
            </a:outerShdw>
          </a:effectLst>
        </p:spPr>
        <p:txBody>
          <a:bodyPr/>
          <a:lstStyle/>
          <a:p>
            <a:pPr algn="ctr"/>
            <a:r>
              <a:rPr lang="en-US" dirty="0">
                <a:solidFill>
                  <a:schemeClr val="bg1"/>
                </a:solidFill>
                <a:latin typeface="+mn-lt"/>
              </a:rPr>
              <a:t> </a:t>
            </a:r>
            <a:r>
              <a:rPr lang="sr-Cyrl-RS" dirty="0">
                <a:solidFill>
                  <a:schemeClr val="bg1"/>
                </a:solidFill>
                <a:effectLst>
                  <a:outerShdw blurRad="38100" dist="38100" dir="2700000" algn="tl">
                    <a:srgbClr val="000000">
                      <a:alpha val="43137"/>
                    </a:srgbClr>
                  </a:outerShdw>
                </a:effectLst>
                <a:latin typeface="+mn-lt"/>
              </a:rPr>
              <a:t>Правне последице продаје правног лица</a:t>
            </a:r>
          </a:p>
        </p:txBody>
      </p:sp>
      <p:grpSp>
        <p:nvGrpSpPr>
          <p:cNvPr id="4" name="Group 3">
            <a:extLst>
              <a:ext uri="{FF2B5EF4-FFF2-40B4-BE49-F238E27FC236}">
                <a16:creationId xmlns:a16="http://schemas.microsoft.com/office/drawing/2014/main" id="{99D1C84E-BC75-407F-8B64-0B5C9FF49C38}"/>
              </a:ext>
            </a:extLst>
          </p:cNvPr>
          <p:cNvGrpSpPr/>
          <p:nvPr/>
        </p:nvGrpSpPr>
        <p:grpSpPr>
          <a:xfrm>
            <a:off x="1348508" y="1820987"/>
            <a:ext cx="9494984" cy="2511084"/>
            <a:chOff x="1348508" y="1820987"/>
            <a:chExt cx="9494984" cy="2511084"/>
          </a:xfrm>
        </p:grpSpPr>
        <p:sp>
          <p:nvSpPr>
            <p:cNvPr id="6" name="Freeform: Shape 5">
              <a:extLst>
                <a:ext uri="{FF2B5EF4-FFF2-40B4-BE49-F238E27FC236}">
                  <a16:creationId xmlns:a16="http://schemas.microsoft.com/office/drawing/2014/main" id="{65847268-A056-933A-E705-8C81418B2CD9}"/>
                </a:ext>
              </a:extLst>
            </p:cNvPr>
            <p:cNvSpPr/>
            <p:nvPr/>
          </p:nvSpPr>
          <p:spPr>
            <a:xfrm>
              <a:off x="6096001" y="2837254"/>
              <a:ext cx="3689050" cy="426832"/>
            </a:xfrm>
            <a:custGeom>
              <a:avLst/>
              <a:gdLst/>
              <a:ahLst/>
              <a:cxnLst/>
              <a:rect l="0" t="0" r="0" b="0"/>
              <a:pathLst>
                <a:path>
                  <a:moveTo>
                    <a:pt x="0" y="0"/>
                  </a:moveTo>
                  <a:lnTo>
                    <a:pt x="0" y="213416"/>
                  </a:lnTo>
                  <a:lnTo>
                    <a:pt x="3689050" y="213416"/>
                  </a:lnTo>
                  <a:lnTo>
                    <a:pt x="3689050" y="426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CE02FA2A-D6E6-A4C1-B0BA-7F2592518DD7}"/>
                </a:ext>
              </a:extLst>
            </p:cNvPr>
            <p:cNvSpPr/>
            <p:nvPr/>
          </p:nvSpPr>
          <p:spPr>
            <a:xfrm>
              <a:off x="6096001" y="2837254"/>
              <a:ext cx="1187508" cy="426832"/>
            </a:xfrm>
            <a:custGeom>
              <a:avLst/>
              <a:gdLst/>
              <a:ahLst/>
              <a:cxnLst/>
              <a:rect l="0" t="0" r="0" b="0"/>
              <a:pathLst>
                <a:path>
                  <a:moveTo>
                    <a:pt x="0" y="0"/>
                  </a:moveTo>
                  <a:lnTo>
                    <a:pt x="0" y="213416"/>
                  </a:lnTo>
                  <a:lnTo>
                    <a:pt x="1187508" y="213416"/>
                  </a:lnTo>
                  <a:lnTo>
                    <a:pt x="1187508" y="426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853CC4F7-56CB-7E9D-EC19-847435D57E5D}"/>
                </a:ext>
              </a:extLst>
            </p:cNvPr>
            <p:cNvSpPr/>
            <p:nvPr/>
          </p:nvSpPr>
          <p:spPr>
            <a:xfrm>
              <a:off x="4824142" y="2837254"/>
              <a:ext cx="1271858" cy="426832"/>
            </a:xfrm>
            <a:custGeom>
              <a:avLst/>
              <a:gdLst/>
              <a:ahLst/>
              <a:cxnLst/>
              <a:rect l="0" t="0" r="0" b="0"/>
              <a:pathLst>
                <a:path>
                  <a:moveTo>
                    <a:pt x="1271858" y="0"/>
                  </a:moveTo>
                  <a:lnTo>
                    <a:pt x="1271858" y="213416"/>
                  </a:lnTo>
                  <a:lnTo>
                    <a:pt x="0" y="213416"/>
                  </a:lnTo>
                  <a:lnTo>
                    <a:pt x="0" y="426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B39071C8-7477-E66F-CC96-93DC86C363F2}"/>
                </a:ext>
              </a:extLst>
            </p:cNvPr>
            <p:cNvSpPr/>
            <p:nvPr/>
          </p:nvSpPr>
          <p:spPr>
            <a:xfrm>
              <a:off x="2364775" y="2837254"/>
              <a:ext cx="3731225" cy="426832"/>
            </a:xfrm>
            <a:custGeom>
              <a:avLst/>
              <a:gdLst/>
              <a:ahLst/>
              <a:cxnLst/>
              <a:rect l="0" t="0" r="0" b="0"/>
              <a:pathLst>
                <a:path>
                  <a:moveTo>
                    <a:pt x="3731225" y="0"/>
                  </a:moveTo>
                  <a:lnTo>
                    <a:pt x="3731225" y="213416"/>
                  </a:lnTo>
                  <a:lnTo>
                    <a:pt x="0" y="213416"/>
                  </a:lnTo>
                  <a:lnTo>
                    <a:pt x="0" y="4268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4FB1EC9D-E61C-36A4-7A85-40969C7F154A}"/>
                </a:ext>
              </a:extLst>
            </p:cNvPr>
            <p:cNvSpPr/>
            <p:nvPr/>
          </p:nvSpPr>
          <p:spPr>
            <a:xfrm>
              <a:off x="3657599" y="1820987"/>
              <a:ext cx="4876802" cy="1016267"/>
            </a:xfrm>
            <a:custGeom>
              <a:avLst/>
              <a:gdLst>
                <a:gd name="connsiteX0" fmla="*/ 0 w 4876802"/>
                <a:gd name="connsiteY0" fmla="*/ 0 h 1016267"/>
                <a:gd name="connsiteX1" fmla="*/ 4876802 w 4876802"/>
                <a:gd name="connsiteY1" fmla="*/ 0 h 1016267"/>
                <a:gd name="connsiteX2" fmla="*/ 4876802 w 4876802"/>
                <a:gd name="connsiteY2" fmla="*/ 1016267 h 1016267"/>
                <a:gd name="connsiteX3" fmla="*/ 0 w 4876802"/>
                <a:gd name="connsiteY3" fmla="*/ 1016267 h 1016267"/>
                <a:gd name="connsiteX4" fmla="*/ 0 w 4876802"/>
                <a:gd name="connsiteY4" fmla="*/ 0 h 1016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2" h="1016267">
                  <a:moveTo>
                    <a:pt x="0" y="0"/>
                  </a:moveTo>
                  <a:lnTo>
                    <a:pt x="4876802" y="0"/>
                  </a:lnTo>
                  <a:lnTo>
                    <a:pt x="4876802" y="1016267"/>
                  </a:lnTo>
                  <a:lnTo>
                    <a:pt x="0" y="10162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sr-Cyrl-RS" sz="2200" kern="1200" dirty="0"/>
                <a:t>Дејства продаје правног лица</a:t>
              </a:r>
              <a:endParaRPr lang="en-US" sz="2200" kern="1200" dirty="0"/>
            </a:p>
          </p:txBody>
        </p:sp>
        <p:sp>
          <p:nvSpPr>
            <p:cNvPr id="11" name="Freeform: Shape 10">
              <a:extLst>
                <a:ext uri="{FF2B5EF4-FFF2-40B4-BE49-F238E27FC236}">
                  <a16:creationId xmlns:a16="http://schemas.microsoft.com/office/drawing/2014/main" id="{CF309D57-2C62-7D2C-291F-257830B790B2}"/>
                </a:ext>
              </a:extLst>
            </p:cNvPr>
            <p:cNvSpPr/>
            <p:nvPr/>
          </p:nvSpPr>
          <p:spPr>
            <a:xfrm>
              <a:off x="1348508" y="3264086"/>
              <a:ext cx="2032534" cy="1016267"/>
            </a:xfrm>
            <a:custGeom>
              <a:avLst/>
              <a:gdLst>
                <a:gd name="connsiteX0" fmla="*/ 0 w 2032534"/>
                <a:gd name="connsiteY0" fmla="*/ 0 h 1016267"/>
                <a:gd name="connsiteX1" fmla="*/ 2032534 w 2032534"/>
                <a:gd name="connsiteY1" fmla="*/ 0 h 1016267"/>
                <a:gd name="connsiteX2" fmla="*/ 2032534 w 2032534"/>
                <a:gd name="connsiteY2" fmla="*/ 1016267 h 1016267"/>
                <a:gd name="connsiteX3" fmla="*/ 0 w 2032534"/>
                <a:gd name="connsiteY3" fmla="*/ 1016267 h 1016267"/>
                <a:gd name="connsiteX4" fmla="*/ 0 w 2032534"/>
                <a:gd name="connsiteY4" fmla="*/ 0 h 1016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34" h="1016267">
                  <a:moveTo>
                    <a:pt x="0" y="0"/>
                  </a:moveTo>
                  <a:lnTo>
                    <a:pt x="2032534" y="0"/>
                  </a:lnTo>
                  <a:lnTo>
                    <a:pt x="2032534" y="1016267"/>
                  </a:lnTo>
                  <a:lnTo>
                    <a:pt x="0" y="10162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Cyrl-RS" sz="2000" kern="1200" dirty="0"/>
                <a:t>процесн</a:t>
              </a:r>
              <a:r>
                <a:rPr lang="sr-Cyrl-RS" sz="2000" dirty="0"/>
                <a:t>а</a:t>
              </a:r>
              <a:endParaRPr lang="en-US" sz="2000" kern="1200" dirty="0"/>
            </a:p>
          </p:txBody>
        </p:sp>
        <p:sp>
          <p:nvSpPr>
            <p:cNvPr id="12" name="Freeform: Shape 11">
              <a:extLst>
                <a:ext uri="{FF2B5EF4-FFF2-40B4-BE49-F238E27FC236}">
                  <a16:creationId xmlns:a16="http://schemas.microsoft.com/office/drawing/2014/main" id="{E53DBCA1-1D58-3F98-229A-8CC6428BEE9D}"/>
                </a:ext>
              </a:extLst>
            </p:cNvPr>
            <p:cNvSpPr/>
            <p:nvPr/>
          </p:nvSpPr>
          <p:spPr>
            <a:xfrm>
              <a:off x="3807875" y="3264086"/>
              <a:ext cx="2032534" cy="1016267"/>
            </a:xfrm>
            <a:custGeom>
              <a:avLst/>
              <a:gdLst>
                <a:gd name="connsiteX0" fmla="*/ 0 w 2032534"/>
                <a:gd name="connsiteY0" fmla="*/ 0 h 1016267"/>
                <a:gd name="connsiteX1" fmla="*/ 2032534 w 2032534"/>
                <a:gd name="connsiteY1" fmla="*/ 0 h 1016267"/>
                <a:gd name="connsiteX2" fmla="*/ 2032534 w 2032534"/>
                <a:gd name="connsiteY2" fmla="*/ 1016267 h 1016267"/>
                <a:gd name="connsiteX3" fmla="*/ 0 w 2032534"/>
                <a:gd name="connsiteY3" fmla="*/ 1016267 h 1016267"/>
                <a:gd name="connsiteX4" fmla="*/ 0 w 2032534"/>
                <a:gd name="connsiteY4" fmla="*/ 0 h 1016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34" h="1016267">
                  <a:moveTo>
                    <a:pt x="0" y="0"/>
                  </a:moveTo>
                  <a:lnTo>
                    <a:pt x="2032534" y="0"/>
                  </a:lnTo>
                  <a:lnTo>
                    <a:pt x="2032534" y="1016267"/>
                  </a:lnTo>
                  <a:lnTo>
                    <a:pt x="0" y="10162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Cyrl-RS" sz="2000" kern="1200" dirty="0"/>
                <a:t>облигацион</a:t>
              </a:r>
              <a:r>
                <a:rPr lang="sr-Cyrl-RS" sz="2000" dirty="0"/>
                <a:t>а</a:t>
              </a:r>
              <a:endParaRPr lang="en-US" sz="2000" kern="1200" dirty="0"/>
            </a:p>
          </p:txBody>
        </p:sp>
        <p:sp>
          <p:nvSpPr>
            <p:cNvPr id="13" name="Freeform: Shape 12">
              <a:extLst>
                <a:ext uri="{FF2B5EF4-FFF2-40B4-BE49-F238E27FC236}">
                  <a16:creationId xmlns:a16="http://schemas.microsoft.com/office/drawing/2014/main" id="{A79270BE-37B8-7C0D-EE6A-CB3181733F50}"/>
                </a:ext>
              </a:extLst>
            </p:cNvPr>
            <p:cNvSpPr/>
            <p:nvPr/>
          </p:nvSpPr>
          <p:spPr>
            <a:xfrm>
              <a:off x="6267242" y="3264086"/>
              <a:ext cx="2032534" cy="1016267"/>
            </a:xfrm>
            <a:custGeom>
              <a:avLst/>
              <a:gdLst>
                <a:gd name="connsiteX0" fmla="*/ 0 w 2032534"/>
                <a:gd name="connsiteY0" fmla="*/ 0 h 1016267"/>
                <a:gd name="connsiteX1" fmla="*/ 2032534 w 2032534"/>
                <a:gd name="connsiteY1" fmla="*/ 0 h 1016267"/>
                <a:gd name="connsiteX2" fmla="*/ 2032534 w 2032534"/>
                <a:gd name="connsiteY2" fmla="*/ 1016267 h 1016267"/>
                <a:gd name="connsiteX3" fmla="*/ 0 w 2032534"/>
                <a:gd name="connsiteY3" fmla="*/ 1016267 h 1016267"/>
                <a:gd name="connsiteX4" fmla="*/ 0 w 2032534"/>
                <a:gd name="connsiteY4" fmla="*/ 0 h 1016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534" h="1016267">
                  <a:moveTo>
                    <a:pt x="0" y="0"/>
                  </a:moveTo>
                  <a:lnTo>
                    <a:pt x="2032534" y="0"/>
                  </a:lnTo>
                  <a:lnTo>
                    <a:pt x="2032534" y="1016267"/>
                  </a:lnTo>
                  <a:lnTo>
                    <a:pt x="0" y="10162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sr-Cyrl-RS" sz="2000" kern="1200" dirty="0"/>
                <a:t>статусн</a:t>
              </a:r>
              <a:r>
                <a:rPr lang="sr-Cyrl-RS" sz="2000" dirty="0"/>
                <a:t>а</a:t>
              </a:r>
              <a:endParaRPr lang="en-US" sz="2000" kern="1200" dirty="0"/>
            </a:p>
          </p:txBody>
        </p:sp>
        <p:sp>
          <p:nvSpPr>
            <p:cNvPr id="14" name="Freeform: Shape 13">
              <a:extLst>
                <a:ext uri="{FF2B5EF4-FFF2-40B4-BE49-F238E27FC236}">
                  <a16:creationId xmlns:a16="http://schemas.microsoft.com/office/drawing/2014/main" id="{9AEC49E9-0F10-F738-06FE-EEA736DE3EDB}"/>
                </a:ext>
              </a:extLst>
            </p:cNvPr>
            <p:cNvSpPr/>
            <p:nvPr/>
          </p:nvSpPr>
          <p:spPr>
            <a:xfrm>
              <a:off x="8726608" y="3264086"/>
              <a:ext cx="2116884" cy="1067985"/>
            </a:xfrm>
            <a:custGeom>
              <a:avLst/>
              <a:gdLst>
                <a:gd name="connsiteX0" fmla="*/ 0 w 2116884"/>
                <a:gd name="connsiteY0" fmla="*/ 0 h 1016267"/>
                <a:gd name="connsiteX1" fmla="*/ 2116884 w 2116884"/>
                <a:gd name="connsiteY1" fmla="*/ 0 h 1016267"/>
                <a:gd name="connsiteX2" fmla="*/ 2116884 w 2116884"/>
                <a:gd name="connsiteY2" fmla="*/ 1016267 h 1016267"/>
                <a:gd name="connsiteX3" fmla="*/ 0 w 2116884"/>
                <a:gd name="connsiteY3" fmla="*/ 1016267 h 1016267"/>
                <a:gd name="connsiteX4" fmla="*/ 0 w 2116884"/>
                <a:gd name="connsiteY4" fmla="*/ 0 h 1016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884" h="1016267">
                  <a:moveTo>
                    <a:pt x="0" y="0"/>
                  </a:moveTo>
                  <a:lnTo>
                    <a:pt x="2116884" y="0"/>
                  </a:lnTo>
                  <a:lnTo>
                    <a:pt x="2116884" y="1016267"/>
                  </a:lnTo>
                  <a:lnTo>
                    <a:pt x="0" y="10162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b" anchorCtr="0">
              <a:spAutoFit/>
            </a:bodyPr>
            <a:lstStyle/>
            <a:p>
              <a:pPr lvl="0" algn="ctr" defTabSz="720725">
                <a:lnSpc>
                  <a:spcPct val="90000"/>
                </a:lnSpc>
                <a:spcBef>
                  <a:spcPct val="0"/>
                </a:spcBef>
                <a:spcAft>
                  <a:spcPct val="35000"/>
                </a:spcAft>
                <a:buNone/>
                <a:tabLst>
                  <a:tab pos="0" algn="l"/>
                  <a:tab pos="625475" algn="l"/>
                </a:tabLst>
              </a:pPr>
              <a:endParaRPr lang="sr-Latn-RS" sz="1600" dirty="0"/>
            </a:p>
            <a:p>
              <a:pPr lvl="0" algn="ctr" defTabSz="720725">
                <a:lnSpc>
                  <a:spcPct val="90000"/>
                </a:lnSpc>
                <a:spcBef>
                  <a:spcPct val="0"/>
                </a:spcBef>
                <a:spcAft>
                  <a:spcPct val="35000"/>
                </a:spcAft>
                <a:buNone/>
                <a:tabLst>
                  <a:tab pos="0" algn="l"/>
                  <a:tab pos="625475" algn="l"/>
                </a:tabLst>
              </a:pPr>
              <a:r>
                <a:rPr lang="sr-Cyrl-RS" sz="1600" dirty="0"/>
                <a:t>дејства</a:t>
              </a:r>
              <a:r>
                <a:rPr lang="sr-Cyrl-RS" sz="1600" kern="1200" dirty="0"/>
                <a:t> на заложне и</a:t>
              </a:r>
              <a:r>
                <a:rPr lang="sr-Latn-RS" sz="1600" kern="1200" dirty="0"/>
                <a:t> </a:t>
              </a:r>
              <a:r>
                <a:rPr lang="sr-Cyrl-RS" sz="1600" kern="1200" dirty="0" err="1"/>
                <a:t>разлучне</a:t>
              </a:r>
              <a:r>
                <a:rPr lang="en-US" sz="1600" kern="1200" dirty="0"/>
                <a:t> </a:t>
              </a:r>
              <a:r>
                <a:rPr lang="sr-Cyrl-RS" sz="1600" kern="1200" dirty="0"/>
                <a:t>повериоце</a:t>
              </a:r>
              <a:endParaRPr lang="sr-Latn-RS" sz="1500" dirty="0"/>
            </a:p>
            <a:p>
              <a:pPr lvl="0" algn="ctr" defTabSz="720725">
                <a:lnSpc>
                  <a:spcPct val="90000"/>
                </a:lnSpc>
                <a:spcBef>
                  <a:spcPct val="0"/>
                </a:spcBef>
                <a:spcAft>
                  <a:spcPct val="35000"/>
                </a:spcAft>
                <a:buNone/>
                <a:tabLst>
                  <a:tab pos="0" algn="l"/>
                  <a:tab pos="625475" algn="l"/>
                </a:tabLst>
              </a:pPr>
              <a:endParaRPr lang="en-US" sz="1500" kern="1200" dirty="0"/>
            </a:p>
          </p:txBody>
        </p:sp>
      </p:grpSp>
    </p:spTree>
    <p:extLst>
      <p:ext uri="{BB962C8B-B14F-4D97-AF65-F5344CB8AC3E}">
        <p14:creationId xmlns:p14="http://schemas.microsoft.com/office/powerpoint/2010/main" val="4143880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2FFD89-26AB-8255-8E4C-B20565AE0675}"/>
              </a:ext>
            </a:extLst>
          </p:cNvPr>
          <p:cNvSpPr>
            <a:spLocks noGrp="1"/>
          </p:cNvSpPr>
          <p:nvPr>
            <p:ph type="body" sz="quarter" idx="13"/>
          </p:nvPr>
        </p:nvSpPr>
        <p:spPr>
          <a:xfrm>
            <a:off x="800266" y="669698"/>
            <a:ext cx="10591468" cy="590931"/>
          </a:xfrm>
          <a:solidFill>
            <a:srgbClr val="002060"/>
          </a:solidFill>
          <a:effectLst>
            <a:outerShdw blurRad="50800" dist="38100" dir="2700000" algn="tl" rotWithShape="0">
              <a:prstClr val="black">
                <a:alpha val="40000"/>
              </a:prstClr>
            </a:outerShdw>
          </a:effectLst>
        </p:spPr>
        <p:txBody>
          <a:bodyPr/>
          <a:lstStyle/>
          <a:p>
            <a:pPr algn="ctr"/>
            <a:r>
              <a:rPr lang="sr-Cyrl-RS" dirty="0">
                <a:solidFill>
                  <a:schemeClr val="bg1"/>
                </a:solidFill>
                <a:effectLst>
                  <a:outerShdw blurRad="38100" dist="38100" dir="2700000" algn="tl">
                    <a:srgbClr val="000000">
                      <a:alpha val="43137"/>
                    </a:srgbClr>
                  </a:outerShdw>
                </a:effectLst>
                <a:latin typeface="+mn-lt"/>
              </a:rPr>
              <a:t>Процесне последице продаје</a:t>
            </a:r>
            <a:endParaRPr lang="en-US" dirty="0">
              <a:solidFill>
                <a:schemeClr val="bg1"/>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11C0393D-D606-7E90-F840-19DDE5E0163C}"/>
              </a:ext>
            </a:extLst>
          </p:cNvPr>
          <p:cNvSpPr>
            <a:spLocks noGrp="1"/>
          </p:cNvSpPr>
          <p:nvPr>
            <p:ph idx="1"/>
          </p:nvPr>
        </p:nvSpPr>
        <p:spPr>
          <a:xfrm>
            <a:off x="800267" y="1376219"/>
            <a:ext cx="10591468" cy="5096786"/>
          </a:xfrm>
        </p:spPr>
        <p:txBody>
          <a:bodyPr>
            <a:noAutofit/>
          </a:bodyPr>
          <a:lstStyle/>
          <a:p>
            <a:pPr algn="just">
              <a:lnSpc>
                <a:spcPct val="107000"/>
              </a:lnSpc>
              <a:spcAft>
                <a:spcPts val="800"/>
              </a:spcAft>
              <a:buFont typeface="Wingdings" panose="05000000000000000000" pitchFamily="2" charset="2"/>
              <a:buChar char="Ø"/>
            </a:pPr>
            <a:r>
              <a:rPr lang="sr-Latn-RS" sz="1600" b="1" u="sng" kern="100" dirty="0">
                <a:solidFill>
                  <a:srgbClr val="0070C0"/>
                </a:solidFill>
                <a:ea typeface="Calibri" panose="020F0502020204030204" pitchFamily="34" charset="0"/>
                <a:cs typeface="Times New Roman" panose="02020603050405020304" pitchFamily="18" charset="0"/>
              </a:rPr>
              <a:t>O</a:t>
            </a:r>
            <a:r>
              <a:rPr lang="sr-Cyrl-RS" sz="1600" b="1" u="sng" kern="100" dirty="0" err="1">
                <a:solidFill>
                  <a:srgbClr val="0070C0"/>
                </a:solidFill>
                <a:effectLst/>
                <a:ea typeface="Calibri" panose="020F0502020204030204" pitchFamily="34" charset="0"/>
                <a:cs typeface="Times New Roman" panose="02020603050405020304" pitchFamily="18" charset="0"/>
              </a:rPr>
              <a:t>бустава</a:t>
            </a:r>
            <a:r>
              <a:rPr lang="sr-Cyrl-RS" sz="1600" b="1" u="sng" kern="100" dirty="0">
                <a:solidFill>
                  <a:srgbClr val="0070C0"/>
                </a:solidFill>
                <a:effectLst/>
                <a:ea typeface="Calibri" panose="020F0502020204030204" pitchFamily="34" charset="0"/>
                <a:cs typeface="Times New Roman" panose="02020603050405020304" pitchFamily="18" charset="0"/>
              </a:rPr>
              <a:t> поступка стечаја према стечајном дужнику и наставак према стечајној маси</a:t>
            </a:r>
            <a:endParaRPr lang="sr-Latn-RS" sz="1600" b="1" u="sng" kern="100" dirty="0">
              <a:solidFill>
                <a:srgbClr val="0070C0"/>
              </a:solidFill>
              <a:effectLst/>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Ø"/>
            </a:pPr>
            <a:r>
              <a:rPr lang="sr-Cyrl-RS" sz="1600" kern="100" dirty="0">
                <a:effectLst/>
                <a:ea typeface="Calibri" panose="020F0502020204030204" pitchFamily="34" charset="0"/>
                <a:cs typeface="Times New Roman" panose="02020603050405020304" pitchFamily="18" charset="0"/>
              </a:rPr>
              <a:t>Друштво наставља да послује без исказаних губитака у билансима </a:t>
            </a:r>
          </a:p>
          <a:p>
            <a:pPr algn="just">
              <a:lnSpc>
                <a:spcPct val="107000"/>
              </a:lnSpc>
              <a:spcAft>
                <a:spcPts val="800"/>
              </a:spcAft>
              <a:buFont typeface="Wingdings" panose="05000000000000000000" pitchFamily="2" charset="2"/>
              <a:buChar char="Ø"/>
            </a:pPr>
            <a:r>
              <a:rPr lang="sr-Cyrl-RS" sz="1600" kern="100" dirty="0">
                <a:ea typeface="Calibri" panose="020F0502020204030204" pitchFamily="34" charset="0"/>
                <a:cs typeface="Times New Roman" panose="02020603050405020304" pitchFamily="18" charset="0"/>
              </a:rPr>
              <a:t>Друштво више не терете о</a:t>
            </a:r>
            <a:r>
              <a:rPr lang="sr-Cyrl-RS" sz="1600" kern="100" dirty="0">
                <a:effectLst/>
                <a:ea typeface="Calibri" panose="020F0502020204030204" pitchFamily="34" charset="0"/>
                <a:cs typeface="Times New Roman" panose="02020603050405020304" pitchFamily="18" charset="0"/>
              </a:rPr>
              <a:t>бавезе које су га теретиле пре стечаја </a:t>
            </a:r>
          </a:p>
          <a:p>
            <a:pPr algn="just">
              <a:lnSpc>
                <a:spcPct val="107000"/>
              </a:lnSpc>
              <a:spcAft>
                <a:spcPts val="800"/>
              </a:spcAft>
              <a:buFont typeface="Wingdings" panose="05000000000000000000" pitchFamily="2" charset="2"/>
              <a:buChar char="Ø"/>
            </a:pPr>
            <a:r>
              <a:rPr lang="sr-Cyrl-RS" sz="1600" kern="100" dirty="0">
                <a:ea typeface="Calibri" panose="020F0502020204030204" pitchFamily="34" charset="0"/>
                <a:cs typeface="Times New Roman" panose="02020603050405020304" pitchFamily="18" charset="0"/>
              </a:rPr>
              <a:t>К</a:t>
            </a:r>
            <a:r>
              <a:rPr lang="sr-Cyrl-RS" sz="1600" kern="100" dirty="0">
                <a:effectLst/>
                <a:ea typeface="Calibri" panose="020F0502020204030204" pitchFamily="34" charset="0"/>
                <a:cs typeface="Times New Roman" panose="02020603050405020304" pitchFamily="18" charset="0"/>
              </a:rPr>
              <a:t>ао ималац акција / удела друштва се региструје купац правног лица</a:t>
            </a:r>
            <a:endParaRPr lang="sr-RS" sz="1600"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Ø"/>
            </a:pPr>
            <a:r>
              <a:rPr lang="sr-Cyrl-RS" sz="1600" kern="100" dirty="0">
                <a:effectLst/>
                <a:ea typeface="Calibri" panose="020F0502020204030204" pitchFamily="34" charset="0"/>
                <a:cs typeface="Times New Roman" panose="02020603050405020304" pitchFamily="18" charset="0"/>
              </a:rPr>
              <a:t>Стечајна маса има страначку способност у свим судским и другим поступцима и њен заступник је стечајни управник </a:t>
            </a:r>
            <a:endParaRPr lang="sr-RS" sz="16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sr-Cyrl-RS" sz="1600" kern="100" dirty="0">
                <a:effectLst/>
                <a:ea typeface="Calibri" panose="020F0502020204030204" pitchFamily="34" charset="0"/>
                <a:cs typeface="Times New Roman" panose="02020603050405020304" pitchFamily="18" charset="0"/>
              </a:rPr>
              <a:t>Закон о стечају (чл. 136) </a:t>
            </a:r>
            <a:r>
              <a:rPr lang="sr-Latn-RS" sz="1600" kern="100" dirty="0">
                <a:effectLst/>
                <a:ea typeface="Calibri" panose="020F0502020204030204" pitchFamily="34" charset="0"/>
                <a:cs typeface="Times New Roman" panose="02020603050405020304" pitchFamily="18" charset="0"/>
              </a:rPr>
              <a:t>- </a:t>
            </a:r>
            <a:r>
              <a:rPr lang="sr-Cyrl-RS" sz="1600" b="1" u="sng" kern="100" dirty="0">
                <a:effectLst/>
                <a:ea typeface="Calibri" panose="020F0502020204030204" pitchFamily="34" charset="0"/>
                <a:cs typeface="Times New Roman" panose="02020603050405020304" pitchFamily="18" charset="0"/>
              </a:rPr>
              <a:t>уговор о продаји правног лица мора садржати одредбу да имовина стечајног дужника која није била предмет процене правног лица улази у стечајну масу</a:t>
            </a:r>
            <a:r>
              <a:rPr lang="sr-Cyrl-RS" sz="1600" kern="100" dirty="0">
                <a:effectLst/>
                <a:ea typeface="Calibri" panose="020F0502020204030204" pitchFamily="34" charset="0"/>
                <a:cs typeface="Times New Roman" panose="02020603050405020304" pitchFamily="18" charset="0"/>
              </a:rPr>
              <a:t>. </a:t>
            </a:r>
            <a:endParaRPr lang="sr-Latn-RS" sz="16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sr-Cyrl-RS" sz="1600" kern="100" dirty="0">
                <a:ea typeface="Calibri" panose="020F0502020204030204" pitchFamily="34" charset="0"/>
                <a:cs typeface="Times New Roman" panose="02020603050405020304" pitchFamily="18" charset="0"/>
              </a:rPr>
              <a:t>- Отклоњене</a:t>
            </a:r>
            <a:r>
              <a:rPr lang="sr-Cyrl-RS" sz="1600" kern="100" dirty="0">
                <a:effectLst/>
                <a:ea typeface="Calibri" panose="020F0502020204030204" pitchFamily="34" charset="0"/>
                <a:cs typeface="Times New Roman" panose="02020603050405020304" pitchFamily="18" charset="0"/>
              </a:rPr>
              <a:t> недоумице у погледу новопронађене имовине </a:t>
            </a:r>
          </a:p>
          <a:p>
            <a:pPr marL="0" indent="0" algn="just">
              <a:lnSpc>
                <a:spcPct val="107000"/>
              </a:lnSpc>
              <a:spcAft>
                <a:spcPts val="800"/>
              </a:spcAft>
              <a:buNone/>
            </a:pPr>
            <a:r>
              <a:rPr lang="sr-Cyrl-RS" sz="1600" kern="100" dirty="0">
                <a:ea typeface="Calibri" panose="020F0502020204030204" pitchFamily="34" charset="0"/>
                <a:cs typeface="Times New Roman" panose="02020603050405020304" pitchFamily="18" charset="0"/>
              </a:rPr>
              <a:t>- О</a:t>
            </a:r>
            <a:r>
              <a:rPr lang="sr-Cyrl-RS" sz="1600" kern="100" dirty="0">
                <a:effectLst/>
                <a:ea typeface="Calibri" panose="020F0502020204030204" pitchFamily="34" charset="0"/>
                <a:cs typeface="Times New Roman" panose="02020603050405020304" pitchFamily="18" charset="0"/>
              </a:rPr>
              <a:t>могућено стечајном управнику да одређену имовину изузме од процене и продаје са правним лицем</a:t>
            </a:r>
          </a:p>
          <a:p>
            <a:pPr marL="0" indent="0" algn="just">
              <a:lnSpc>
                <a:spcPct val="107000"/>
              </a:lnSpc>
              <a:spcAft>
                <a:spcPts val="800"/>
              </a:spcAft>
              <a:buNone/>
            </a:pPr>
            <a:r>
              <a:rPr lang="sr-Cyrl-RS" sz="1600" kern="100" dirty="0">
                <a:ea typeface="Calibri" panose="020F0502020204030204" pitchFamily="34" charset="0"/>
                <a:cs typeface="Times New Roman" panose="02020603050405020304" pitchFamily="18" charset="0"/>
              </a:rPr>
              <a:t>- К</a:t>
            </a:r>
            <a:r>
              <a:rPr lang="sr-Cyrl-RS" sz="1600" kern="100" dirty="0">
                <a:effectLst/>
                <a:ea typeface="Calibri" panose="020F0502020204030204" pitchFamily="34" charset="0"/>
                <a:cs typeface="Times New Roman" panose="02020603050405020304" pitchFamily="18" charset="0"/>
              </a:rPr>
              <a:t>упац правног лица неће стећи имовину правног лица која није била предмет процене и није утицала на формирање цене</a:t>
            </a:r>
            <a:endParaRPr lang="sr-RS" sz="1600" kern="100" dirty="0">
              <a:effectLst/>
              <a:ea typeface="Calibri" panose="020F0502020204030204" pitchFamily="34" charset="0"/>
              <a:cs typeface="Times New Roman" panose="02020603050405020304" pitchFamily="18" charset="0"/>
            </a:endParaRPr>
          </a:p>
          <a:p>
            <a:pPr marL="0" indent="0">
              <a:spcBef>
                <a:spcPts val="600"/>
              </a:spcBef>
              <a:buNone/>
            </a:pPr>
            <a:r>
              <a:rPr lang="sr-Cyrl-RS" sz="1600" dirty="0">
                <a:ea typeface="Verdana" panose="020B0604030504040204" pitchFamily="34" charset="0"/>
              </a:rPr>
              <a:t>										   </a:t>
            </a:r>
            <a:endParaRPr lang="en-US" sz="1600" dirty="0">
              <a:ea typeface="Verdana" panose="020B0604030504040204" pitchFamily="34" charset="0"/>
            </a:endParaRPr>
          </a:p>
        </p:txBody>
      </p:sp>
    </p:spTree>
    <p:extLst>
      <p:ext uri="{BB962C8B-B14F-4D97-AF65-F5344CB8AC3E}">
        <p14:creationId xmlns:p14="http://schemas.microsoft.com/office/powerpoint/2010/main" val="427548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146B2-3CA2-29F7-C4BC-6F47C65006BA}"/>
              </a:ext>
            </a:extLst>
          </p:cNvPr>
          <p:cNvSpPr>
            <a:spLocks noGrp="1"/>
          </p:cNvSpPr>
          <p:nvPr>
            <p:ph idx="1"/>
          </p:nvPr>
        </p:nvSpPr>
        <p:spPr>
          <a:xfrm>
            <a:off x="838200" y="1526292"/>
            <a:ext cx="10515600" cy="4650671"/>
          </a:xfrm>
        </p:spPr>
        <p:txBody>
          <a:bodyPr/>
          <a:lstStyle/>
          <a:p>
            <a:pPr marL="342900" indent="-342900">
              <a:buFont typeface="Wingdings" panose="05000000000000000000" pitchFamily="2" charset="2"/>
              <a:buChar char="Ø"/>
            </a:pPr>
            <a:r>
              <a:rPr lang="sr-Cyrl-RS" sz="1600" dirty="0">
                <a:latin typeface="+mn-lt"/>
              </a:rPr>
              <a:t>Најзначајније –</a:t>
            </a:r>
            <a:r>
              <a:rPr lang="sr-Latn-RS" sz="1600" dirty="0">
                <a:latin typeface="+mn-lt"/>
              </a:rPr>
              <a:t> </a:t>
            </a:r>
            <a:r>
              <a:rPr lang="sr-Cyrl-RS" sz="1600" b="1" u="sng" dirty="0">
                <a:solidFill>
                  <a:srgbClr val="0070C0"/>
                </a:solidFill>
                <a:effectLst>
                  <a:outerShdw blurRad="38100" dist="38100" dir="2700000" algn="tl">
                    <a:srgbClr val="000000">
                      <a:alpha val="43137"/>
                    </a:srgbClr>
                  </a:outerShdw>
                </a:effectLst>
                <a:latin typeface="+mn-lt"/>
              </a:rPr>
              <a:t>дејство продаје на раније обавезе стечајног дужника</a:t>
            </a:r>
            <a:endParaRPr lang="sr-Latn-RS" sz="1600" b="1" u="sng" dirty="0">
              <a:solidFill>
                <a:srgbClr val="0070C0"/>
              </a:solidFill>
              <a:effectLst>
                <a:outerShdw blurRad="38100" dist="38100" dir="2700000" algn="tl">
                  <a:srgbClr val="000000">
                    <a:alpha val="43137"/>
                  </a:srgbClr>
                </a:outerShdw>
              </a:effectLst>
              <a:latin typeface="+mn-lt"/>
            </a:endParaRPr>
          </a:p>
          <a:p>
            <a:pPr marL="342900" indent="-342900" algn="just">
              <a:buFont typeface="Wingdings" panose="05000000000000000000" pitchFamily="2" charset="2"/>
              <a:buChar char="Ø"/>
            </a:pPr>
            <a:endParaRPr lang="sr-Cyrl-RS" sz="1600" dirty="0">
              <a:effectLst/>
              <a:latin typeface="+mn-l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r>
              <a:rPr lang="sr-Cyrl-RS" sz="1600" dirty="0">
                <a:effectLst/>
                <a:latin typeface="+mn-lt"/>
                <a:ea typeface="Calibri" panose="020F0502020204030204" pitchFamily="34" charset="0"/>
                <a:cs typeface="Times New Roman" panose="02020603050405020304" pitchFamily="18" charset="0"/>
              </a:rPr>
              <a:t>За потраживања настала до обуставе стечајног поступка не одговарају ни стечајни дужник ни његов купац</a:t>
            </a:r>
          </a:p>
          <a:p>
            <a:pPr marL="800100" lvl="1" indent="-342900" algn="just">
              <a:buFont typeface="Arial" panose="020B0604020202020204" pitchFamily="34" charset="0"/>
              <a:buChar char="•"/>
            </a:pPr>
            <a:r>
              <a:rPr lang="sr-Cyrl-RS" sz="1600" dirty="0">
                <a:effectLst/>
                <a:latin typeface="+mn-lt"/>
                <a:ea typeface="Calibri" panose="020F0502020204030204" pitchFamily="34" charset="0"/>
                <a:cs typeface="Times New Roman" panose="02020603050405020304" pitchFamily="18" charset="0"/>
              </a:rPr>
              <a:t>стечајни прописи одступили од општег начела грађанског права по коме обавезе прате имовину</a:t>
            </a:r>
            <a:endParaRPr lang="sr-Latn-RS" sz="1600" dirty="0">
              <a:latin typeface="+mn-l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endParaRPr lang="sr-Cyrl-RS" sz="1600" dirty="0">
              <a:effectLst/>
              <a:latin typeface="+mn-l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sr-Cyrl-RS" sz="1600" dirty="0">
                <a:solidFill>
                  <a:schemeClr val="tx1"/>
                </a:solidFill>
                <a:effectLst/>
                <a:latin typeface="+mn-lt"/>
                <a:ea typeface="Calibri" panose="020F0502020204030204" pitchFamily="34" charset="0"/>
                <a:cs typeface="Times New Roman" panose="02020603050405020304" pitchFamily="18" charset="0"/>
              </a:rPr>
              <a:t>Обавезе стечајног дужника које су постојале пре продаје правног лица остају да се намирују из  стечајне масе</a:t>
            </a:r>
            <a:endParaRPr lang="sr-Cyrl-RS" sz="1600" dirty="0">
              <a:solidFill>
                <a:schemeClr val="tx1"/>
              </a:solidFill>
              <a:latin typeface="+mn-lt"/>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Ø"/>
            </a:pPr>
            <a:endParaRPr lang="sr-Cyrl-RS" sz="1600" kern="0" dirty="0">
              <a:effectLst/>
              <a:latin typeface="+mn-lt"/>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Ø"/>
            </a:pPr>
            <a:r>
              <a:rPr lang="sr-Cyrl-RS" sz="1600" kern="0" dirty="0">
                <a:effectLst/>
                <a:latin typeface="+mn-lt"/>
                <a:ea typeface="Times New Roman" panose="02020603050405020304" pitchFamily="18" charset="0"/>
                <a:cs typeface="Arial" panose="020B0604020202020204" pitchFamily="34" charset="0"/>
              </a:rPr>
              <a:t>У</a:t>
            </a:r>
            <a:r>
              <a:rPr lang="sr-RS" sz="1600" kern="0" dirty="0">
                <a:effectLst/>
                <a:latin typeface="+mn-lt"/>
                <a:ea typeface="Times New Roman" panose="02020603050405020304" pitchFamily="18" charset="0"/>
                <a:cs typeface="Arial" panose="020B0604020202020204" pitchFamily="34" charset="0"/>
              </a:rPr>
              <a:t>слуг</a:t>
            </a:r>
            <a:r>
              <a:rPr lang="sr-Cyrl-RS" sz="1600" kern="0" dirty="0">
                <a:latin typeface="+mn-lt"/>
                <a:ea typeface="Times New Roman" panose="02020603050405020304" pitchFamily="18" charset="0"/>
                <a:cs typeface="Arial" panose="020B0604020202020204" pitchFamily="34" charset="0"/>
              </a:rPr>
              <a:t>е</a:t>
            </a:r>
            <a:r>
              <a:rPr lang="sr-RS" sz="1600" kern="0" dirty="0">
                <a:effectLst/>
                <a:latin typeface="+mn-lt"/>
                <a:ea typeface="Times New Roman" panose="02020603050405020304" pitchFamily="18" charset="0"/>
                <a:cs typeface="Arial" panose="020B0604020202020204" pitchFamily="34" charset="0"/>
              </a:rPr>
              <a:t> од општег интереса</a:t>
            </a:r>
            <a:endParaRPr lang="sr-Cyrl-RS" sz="1600" kern="0" dirty="0">
              <a:effectLst/>
              <a:latin typeface="+mn-lt"/>
              <a:ea typeface="Times New Roman" panose="02020603050405020304" pitchFamily="18" charset="0"/>
              <a:cs typeface="Arial" panose="020B0604020202020204" pitchFamily="34" charset="0"/>
            </a:endParaRPr>
          </a:p>
          <a:p>
            <a:pPr marL="800100" lvl="1" indent="-342900" algn="just">
              <a:buFont typeface="Wingdings" panose="05000000000000000000" pitchFamily="2" charset="2"/>
              <a:buChar char="Ø"/>
            </a:pPr>
            <a:r>
              <a:rPr lang="sr-Cyrl-RS" sz="1600" kern="0" dirty="0">
                <a:effectLst/>
                <a:latin typeface="+mn-lt"/>
                <a:ea typeface="Times New Roman" panose="02020603050405020304" pitchFamily="18" charset="0"/>
                <a:cs typeface="Arial" panose="020B0604020202020204" pitchFamily="34" charset="0"/>
              </a:rPr>
              <a:t>пре свега комуналне</a:t>
            </a:r>
          </a:p>
          <a:p>
            <a:pPr marL="800100" lvl="1" indent="-342900" algn="just">
              <a:buFont typeface="Wingdings" panose="05000000000000000000" pitchFamily="2" charset="2"/>
              <a:buChar char="Ø"/>
            </a:pPr>
            <a:r>
              <a:rPr lang="sr-Cyrl-RS" sz="1600" dirty="0">
                <a:latin typeface="+mn-lt"/>
                <a:ea typeface="Calibri" panose="020F0502020204030204" pitchFamily="34" charset="0"/>
                <a:cs typeface="Times New Roman" panose="02020603050405020304" pitchFamily="18" charset="0"/>
              </a:rPr>
              <a:t>Закон о стечају (чл. 64) - </a:t>
            </a:r>
            <a:r>
              <a:rPr lang="sr-Cyrl-RS" sz="1600" kern="0" dirty="0">
                <a:effectLst/>
                <a:latin typeface="+mn-lt"/>
                <a:ea typeface="Times New Roman" panose="02020603050405020304" pitchFamily="18" charset="0"/>
                <a:cs typeface="Arial" panose="020B0604020202020204" pitchFamily="34" charset="0"/>
              </a:rPr>
              <a:t>обавеза наставка пружања таквих услуга правном лицу које је продато</a:t>
            </a:r>
          </a:p>
          <a:p>
            <a:pPr marL="800100" lvl="1" indent="-342900" algn="just">
              <a:buFont typeface="Wingdings" panose="05000000000000000000" pitchFamily="2" charset="2"/>
              <a:buChar char="Ø"/>
            </a:pPr>
            <a:r>
              <a:rPr lang="sr-Cyrl-RS" sz="1600" u="sng" kern="0" dirty="0">
                <a:effectLst/>
                <a:latin typeface="+mn-lt"/>
                <a:ea typeface="Times New Roman" panose="02020603050405020304" pitchFamily="18" charset="0"/>
                <a:cs typeface="Arial" panose="020B0604020202020204" pitchFamily="34" charset="0"/>
              </a:rPr>
              <a:t>под условом</a:t>
            </a:r>
            <a:r>
              <a:rPr lang="sr-Cyrl-RS" sz="1600" kern="0" dirty="0">
                <a:effectLst/>
                <a:latin typeface="+mn-lt"/>
                <a:ea typeface="Times New Roman" panose="02020603050405020304" pitchFamily="18" charset="0"/>
                <a:cs typeface="Arial" panose="020B0604020202020204" pitchFamily="34" charset="0"/>
              </a:rPr>
              <a:t> да се исте уредно плаћају</a:t>
            </a:r>
          </a:p>
          <a:p>
            <a:pPr marL="800100" lvl="1" indent="-342900" algn="just">
              <a:buFont typeface="Wingdings" panose="05000000000000000000" pitchFamily="2" charset="2"/>
              <a:buChar char="Ø"/>
            </a:pPr>
            <a:r>
              <a:rPr lang="sr-RS" sz="1600" kern="0" dirty="0">
                <a:effectLst/>
                <a:latin typeface="+mn-lt"/>
                <a:ea typeface="Times New Roman" panose="02020603050405020304" pitchFamily="18" charset="0"/>
                <a:cs typeface="Arial" panose="020B0604020202020204" pitchFamily="34" charset="0"/>
              </a:rPr>
              <a:t>не могу обуставити вршење тих услуга по основу неплаћених рачуна </a:t>
            </a:r>
            <a:r>
              <a:rPr lang="sr-Cyrl-RS" sz="1600" kern="0" dirty="0">
                <a:effectLst/>
                <a:latin typeface="+mn-lt"/>
                <a:ea typeface="Times New Roman" panose="02020603050405020304" pitchFamily="18" charset="0"/>
                <a:cs typeface="Arial" panose="020B0604020202020204" pitchFamily="34" charset="0"/>
              </a:rPr>
              <a:t>издатих у ранијем </a:t>
            </a:r>
            <a:r>
              <a:rPr lang="sr-Cyrl-RS" sz="1600" kern="0" dirty="0">
                <a:latin typeface="+mn-lt"/>
                <a:cs typeface="Arial" panose="020B0604020202020204" pitchFamily="34" charset="0"/>
              </a:rPr>
              <a:t>периоду, већ иста намирују само као стечајни повериоци у стечајном поступку који се наставља против стечајне масе</a:t>
            </a:r>
            <a:endParaRPr lang="sr-RS" sz="1600" kern="0" dirty="0">
              <a:latin typeface="+mn-lt"/>
              <a:cs typeface="Arial" panose="020B0604020202020204" pitchFamily="34" charset="0"/>
            </a:endParaRPr>
          </a:p>
          <a:p>
            <a:pPr marL="342900" indent="-342900" algn="just">
              <a:buFont typeface="Wingdings" panose="05000000000000000000" pitchFamily="2" charset="2"/>
              <a:buChar char="Ø"/>
            </a:pPr>
            <a:endParaRPr lang="sr-RS" sz="1800" kern="100" dirty="0">
              <a:effectLst/>
              <a:latin typeface="+mn-l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sr-Cyrl-RS" dirty="0">
              <a:latin typeface="+mn-lt"/>
            </a:endParaRPr>
          </a:p>
        </p:txBody>
      </p:sp>
      <p:sp>
        <p:nvSpPr>
          <p:cNvPr id="3" name="Text Placeholder 2">
            <a:extLst>
              <a:ext uri="{FF2B5EF4-FFF2-40B4-BE49-F238E27FC236}">
                <a16:creationId xmlns:a16="http://schemas.microsoft.com/office/drawing/2014/main" id="{34FB4CE9-AE14-D362-C5CB-AC612CBAF88D}"/>
              </a:ext>
            </a:extLst>
          </p:cNvPr>
          <p:cNvSpPr>
            <a:spLocks noGrp="1"/>
          </p:cNvSpPr>
          <p:nvPr>
            <p:ph type="body" sz="quarter" idx="13"/>
          </p:nvPr>
        </p:nvSpPr>
        <p:spPr>
          <a:xfrm>
            <a:off x="838199" y="732440"/>
            <a:ext cx="10515599" cy="590931"/>
          </a:xfrm>
          <a:solidFill>
            <a:srgbClr val="002060"/>
          </a:solidFill>
          <a:ln>
            <a:solidFill>
              <a:srgbClr val="0070C0"/>
            </a:solidFill>
          </a:ln>
          <a:effectLst>
            <a:outerShdw blurRad="50800" dist="38100" dir="2700000" algn="tl" rotWithShape="0">
              <a:prstClr val="black">
                <a:alpha val="40000"/>
              </a:prstClr>
            </a:outerShdw>
          </a:effectLst>
        </p:spPr>
        <p:txBody>
          <a:bodyPr/>
          <a:lstStyle/>
          <a:p>
            <a:pPr algn="ctr"/>
            <a:r>
              <a:rPr lang="sr-Cyrl-RS" dirty="0" err="1">
                <a:solidFill>
                  <a:schemeClr val="bg1"/>
                </a:solidFill>
                <a:effectLst>
                  <a:outerShdw blurRad="38100" dist="38100" dir="2700000" algn="tl">
                    <a:srgbClr val="000000">
                      <a:alpha val="43137"/>
                    </a:srgbClr>
                  </a:outerShdw>
                </a:effectLst>
                <a:latin typeface="+mn-lt"/>
              </a:rPr>
              <a:t>Облигационоправне</a:t>
            </a:r>
            <a:r>
              <a:rPr lang="sr-Cyrl-RS" dirty="0">
                <a:solidFill>
                  <a:schemeClr val="bg1"/>
                </a:solidFill>
                <a:effectLst>
                  <a:outerShdw blurRad="38100" dist="38100" dir="2700000" algn="tl">
                    <a:srgbClr val="000000">
                      <a:alpha val="43137"/>
                    </a:srgbClr>
                  </a:outerShdw>
                </a:effectLst>
                <a:latin typeface="+mn-lt"/>
              </a:rPr>
              <a:t> последице продаје</a:t>
            </a:r>
            <a:endParaRPr lang="sr-RS"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3255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FF9C6F-3F71-D373-61A8-F5BBD38F64DD}"/>
              </a:ext>
            </a:extLst>
          </p:cNvPr>
          <p:cNvSpPr>
            <a:spLocks noGrp="1"/>
          </p:cNvSpPr>
          <p:nvPr>
            <p:ph type="body" sz="quarter" idx="13"/>
          </p:nvPr>
        </p:nvSpPr>
        <p:spPr>
          <a:xfrm>
            <a:off x="830522" y="757807"/>
            <a:ext cx="10530957" cy="658835"/>
          </a:xfrm>
          <a:solidFill>
            <a:srgbClr val="002060"/>
          </a:solidFill>
          <a:ln>
            <a:solidFill>
              <a:srgbClr val="002060"/>
            </a:solidFill>
          </a:ln>
          <a:effectLst>
            <a:outerShdw blurRad="50800" dist="38100" dir="2700000" algn="tl" rotWithShape="0">
              <a:prstClr val="black">
                <a:alpha val="40000"/>
              </a:prstClr>
            </a:outerShdw>
          </a:effectLst>
        </p:spPr>
        <p:txBody>
          <a:bodyPr/>
          <a:lstStyle/>
          <a:p>
            <a:pPr marL="457200" algn="ctr">
              <a:lnSpc>
                <a:spcPct val="107000"/>
              </a:lnSpc>
              <a:spcAft>
                <a:spcPts val="800"/>
              </a:spcAft>
            </a:pPr>
            <a:r>
              <a:rPr lang="sr-Cyrl-RS" u="sng"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Статусне последице продаје</a:t>
            </a:r>
            <a:endParaRPr lang="sr-R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09C88E15-C1A0-CEE1-BE9D-C918393B3540}"/>
              </a:ext>
            </a:extLst>
          </p:cNvPr>
          <p:cNvSpPr>
            <a:spLocks noGrp="1"/>
          </p:cNvSpPr>
          <p:nvPr>
            <p:ph idx="1"/>
          </p:nvPr>
        </p:nvSpPr>
        <p:spPr>
          <a:xfrm>
            <a:off x="830522" y="1815050"/>
            <a:ext cx="10530957" cy="4647894"/>
          </a:xfrm>
        </p:spPr>
        <p:txBody>
          <a:bodyPr>
            <a:noAutofit/>
          </a:bodyPr>
          <a:lstStyle/>
          <a:p>
            <a:pPr algn="just">
              <a:buClr>
                <a:srgbClr val="360A5A"/>
              </a:buClr>
              <a:buFont typeface="Wingdings" panose="05000000000000000000" pitchFamily="2" charset="2"/>
              <a:buChar char="Ø"/>
            </a:pPr>
            <a:r>
              <a:rPr lang="sr-Cyrl-RS" sz="1600" dirty="0">
                <a:ea typeface="Verdana" panose="020B0604030504040204" pitchFamily="34" charset="0"/>
              </a:rPr>
              <a:t>Уговор о продаји стечајног дужника нема статусна дејства</a:t>
            </a:r>
          </a:p>
          <a:p>
            <a:pPr lvl="1" algn="just">
              <a:buClr>
                <a:srgbClr val="360A5A"/>
              </a:buClr>
            </a:pPr>
            <a:r>
              <a:rPr lang="sr-Cyrl-RS" sz="1600" dirty="0">
                <a:ea typeface="Verdana" panose="020B0604030504040204" pitchFamily="34" charset="0"/>
              </a:rPr>
              <a:t>Промена чланова/акционара или промена законског заступника не мења статус правног лица</a:t>
            </a:r>
          </a:p>
          <a:p>
            <a:pPr lvl="1" algn="just">
              <a:buClr>
                <a:srgbClr val="360A5A"/>
              </a:buClr>
            </a:pPr>
            <a:r>
              <a:rPr lang="sr-Cyrl-RS" sz="1600" u="sng" dirty="0">
                <a:ea typeface="Verdana" panose="020B0604030504040204" pitchFamily="34" charset="0"/>
              </a:rPr>
              <a:t>Али</a:t>
            </a:r>
            <a:r>
              <a:rPr lang="sr-Cyrl-RS" sz="1600" dirty="0">
                <a:ea typeface="Verdana" panose="020B0604030504040204" pitchFamily="34" charset="0"/>
              </a:rPr>
              <a:t> правно лице више није у поступку стечаја</a:t>
            </a:r>
          </a:p>
          <a:p>
            <a:pPr marL="0" indent="0" algn="just">
              <a:buClr>
                <a:srgbClr val="360A5A"/>
              </a:buClr>
              <a:buNone/>
            </a:pPr>
            <a:endParaRPr lang="sr-Cyrl-RS" sz="1600" dirty="0">
              <a:ea typeface="Verdana" panose="020B0604030504040204" pitchFamily="34" charset="0"/>
            </a:endParaRPr>
          </a:p>
          <a:p>
            <a:pPr algn="just">
              <a:buClr>
                <a:srgbClr val="360A5A"/>
              </a:buClr>
              <a:buFont typeface="Wingdings" panose="05000000000000000000" pitchFamily="2" charset="2"/>
              <a:buChar char="Ø"/>
            </a:pPr>
            <a:r>
              <a:rPr lang="sr-Cyrl-RS" sz="1600" dirty="0">
                <a:ea typeface="Verdana" panose="020B0604030504040204" pitchFamily="34" charset="0"/>
              </a:rPr>
              <a:t>Спорно питање – регистрација основног капитала</a:t>
            </a:r>
            <a:endParaRPr lang="sr-Cyrl-RS" sz="1600" kern="0" dirty="0">
              <a:ea typeface="Verdana" panose="020B0604030504040204" pitchFamily="34" charset="0"/>
              <a:cs typeface="Arial" panose="020B0604020202020204" pitchFamily="34" charset="0"/>
            </a:endParaRPr>
          </a:p>
          <a:p>
            <a:pPr algn="just">
              <a:buClr>
                <a:srgbClr val="360A5A"/>
              </a:buClr>
              <a:buFontTx/>
              <a:buChar char="-"/>
            </a:pPr>
            <a:r>
              <a:rPr lang="sr-Cyrl-RS" sz="1600" kern="0" dirty="0">
                <a:ea typeface="Times New Roman" panose="02020603050405020304" pitchFamily="18" charset="0"/>
                <a:cs typeface="Arial" panose="020B0604020202020204" pitchFamily="34" charset="0"/>
              </a:rPr>
              <a:t>Н</a:t>
            </a:r>
            <a:r>
              <a:rPr lang="sr-Cyrl-RS" sz="1600" kern="0" dirty="0">
                <a:effectLst/>
                <a:ea typeface="Times New Roman" panose="02020603050405020304" pitchFamily="18" charset="0"/>
                <a:cs typeface="Arial" panose="020B0604020202020204" pitchFamily="34" charset="0"/>
              </a:rPr>
              <a:t>акон продаје правног лица - друштво почиње пословање са чистом активом</a:t>
            </a:r>
          </a:p>
          <a:p>
            <a:pPr algn="just">
              <a:buClr>
                <a:srgbClr val="360A5A"/>
              </a:buClr>
              <a:buFontTx/>
              <a:buChar char="-"/>
            </a:pPr>
            <a:r>
              <a:rPr lang="sr-Cyrl-RS" sz="1600" kern="0" dirty="0">
                <a:ea typeface="Times New Roman" panose="02020603050405020304" pitchFamily="18" charset="0"/>
                <a:cs typeface="Arial" panose="020B0604020202020204" pitchFamily="34" charset="0"/>
              </a:rPr>
              <a:t>Пасива ни</a:t>
            </a:r>
            <a:r>
              <a:rPr lang="sr-Cyrl-RS" sz="1600" kern="0" dirty="0">
                <a:effectLst/>
                <a:ea typeface="Times New Roman" panose="02020603050405020304" pitchFamily="18" charset="0"/>
                <a:cs typeface="Arial" panose="020B0604020202020204" pitchFamily="34" charset="0"/>
              </a:rPr>
              <a:t>је оптерећена обавезама друштва које су постојале пре продаје </a:t>
            </a:r>
          </a:p>
          <a:p>
            <a:pPr algn="just">
              <a:buClr>
                <a:srgbClr val="360A5A"/>
              </a:buClr>
              <a:buFontTx/>
              <a:buChar char="-"/>
            </a:pPr>
            <a:r>
              <a:rPr lang="sr-Cyrl-RS" sz="1600" kern="0" dirty="0">
                <a:ea typeface="Times New Roman" panose="02020603050405020304" pitchFamily="18" charset="0"/>
                <a:cs typeface="Arial" panose="020B0604020202020204" pitchFamily="34" charset="0"/>
              </a:rPr>
              <a:t>Претходно стање уписа капитала – није релевантно јер су </a:t>
            </a:r>
            <a:r>
              <a:rPr lang="sr-Latn-RS" sz="1600" kern="0" dirty="0">
                <a:solidFill>
                  <a:srgbClr val="FF0000"/>
                </a:solidFill>
                <a:ea typeface="Times New Roman" panose="02020603050405020304" pitchFamily="18" charset="0"/>
                <a:cs typeface="Arial" panose="020B0604020202020204" pitchFamily="34" charset="0"/>
              </a:rPr>
              <a:t>o</a:t>
            </a:r>
            <a:r>
              <a:rPr lang="sr-Cyrl-RS" sz="1600" kern="0" dirty="0" err="1">
                <a:effectLst/>
                <a:ea typeface="Times New Roman" panose="02020603050405020304" pitchFamily="18" charset="0"/>
                <a:cs typeface="Arial" panose="020B0604020202020204" pitchFamily="34" charset="0"/>
              </a:rPr>
              <a:t>бавезе</a:t>
            </a:r>
            <a:r>
              <a:rPr lang="sr-Cyrl-RS" sz="1600" kern="0" dirty="0">
                <a:effectLst/>
                <a:ea typeface="Times New Roman" panose="02020603050405020304" pitchFamily="18" charset="0"/>
                <a:cs typeface="Arial" panose="020B0604020202020204" pitchFamily="34" charset="0"/>
              </a:rPr>
              <a:t> друштва превазишле износ основног капитала</a:t>
            </a:r>
          </a:p>
          <a:p>
            <a:pPr algn="just">
              <a:buClr>
                <a:srgbClr val="360A5A"/>
              </a:buClr>
              <a:buFontTx/>
              <a:buChar char="-"/>
            </a:pPr>
            <a:r>
              <a:rPr lang="sr-Cyrl-RS" sz="1600" kern="0" dirty="0">
                <a:ea typeface="Times New Roman" panose="02020603050405020304" pitchFamily="18" charset="0"/>
                <a:cs typeface="Arial" panose="020B0604020202020204" pitchFamily="34" charset="0"/>
              </a:rPr>
              <a:t>К</a:t>
            </a:r>
            <a:r>
              <a:rPr lang="sr-Cyrl-RS" sz="1600" kern="0" dirty="0">
                <a:effectLst/>
                <a:ea typeface="Times New Roman" panose="02020603050405020304" pitchFamily="18" charset="0"/>
                <a:cs typeface="Arial" panose="020B0604020202020204" pitchFamily="34" charset="0"/>
              </a:rPr>
              <a:t>упопродајна цена која је плаћена за куповину правног лица - неновчани улог купца </a:t>
            </a:r>
            <a:r>
              <a:rPr lang="sr-Cyrl-RS" sz="1600" kern="0" dirty="0">
                <a:ea typeface="Times New Roman" panose="02020603050405020304" pitchFamily="18" charset="0"/>
                <a:cs typeface="Arial" panose="020B0604020202020204" pitchFamily="34" charset="0"/>
              </a:rPr>
              <a:t>(</a:t>
            </a:r>
            <a:r>
              <a:rPr lang="sr-Cyrl-RS" sz="1600" kern="0" dirty="0">
                <a:effectLst/>
                <a:ea typeface="Times New Roman" panose="02020603050405020304" pitchFamily="18" charset="0"/>
                <a:cs typeface="Arial" panose="020B0604020202020204" pitchFamily="34" charset="0"/>
              </a:rPr>
              <a:t>еквивалент вредности имовине / активе)</a:t>
            </a:r>
          </a:p>
          <a:p>
            <a:pPr algn="just">
              <a:buClr>
                <a:srgbClr val="360A5A"/>
              </a:buClr>
              <a:buFontTx/>
              <a:buChar char="-"/>
            </a:pPr>
            <a:r>
              <a:rPr lang="sr-Cyrl-RS" sz="1600" kern="0" dirty="0">
                <a:ea typeface="Times New Roman" panose="02020603050405020304" pitchFamily="18" charset="0"/>
                <a:cs typeface="Arial" panose="020B0604020202020204" pitchFamily="34" charset="0"/>
              </a:rPr>
              <a:t>В</a:t>
            </a:r>
            <a:r>
              <a:rPr lang="sr-Cyrl-RS" sz="1600" kern="0" dirty="0">
                <a:effectLst/>
                <a:ea typeface="Times New Roman" panose="02020603050405020304" pitchFamily="18" charset="0"/>
                <a:cs typeface="Arial" panose="020B0604020202020204" pitchFamily="34" charset="0"/>
              </a:rPr>
              <a:t>редност нето имовине друштва једнака вредности његовог основног капитала</a:t>
            </a:r>
            <a:endParaRPr lang="sr-RS" sz="1600" kern="100" dirty="0">
              <a:effectLst/>
              <a:ea typeface="Calibri" panose="020F0502020204030204" pitchFamily="34" charset="0"/>
              <a:cs typeface="Times New Roman" panose="02020603050405020304" pitchFamily="18" charset="0"/>
            </a:endParaRPr>
          </a:p>
          <a:p>
            <a:pPr>
              <a:buClr>
                <a:srgbClr val="360A5A"/>
              </a:buClr>
              <a:buFont typeface="Wingdings" panose="05000000000000000000" pitchFamily="2" charset="2"/>
              <a:buChar char="Ø"/>
            </a:pPr>
            <a:endParaRPr lang="sr-Cyrl-RS" sz="1800" dirty="0">
              <a:ea typeface="Verdana" panose="020B0604030504040204" pitchFamily="34" charset="0"/>
            </a:endParaRPr>
          </a:p>
          <a:p>
            <a:pPr marL="0" indent="0">
              <a:buClr>
                <a:srgbClr val="360A5A"/>
              </a:buClr>
              <a:buNone/>
            </a:pPr>
            <a:r>
              <a:rPr lang="sr-Cyrl-RS" sz="1800" dirty="0">
                <a:ea typeface="Verdana" panose="020B0604030504040204" pitchFamily="34" charset="0"/>
              </a:rPr>
              <a:t>									  </a:t>
            </a:r>
          </a:p>
        </p:txBody>
      </p:sp>
    </p:spTree>
    <p:extLst>
      <p:ext uri="{BB962C8B-B14F-4D97-AF65-F5344CB8AC3E}">
        <p14:creationId xmlns:p14="http://schemas.microsoft.com/office/powerpoint/2010/main" val="162829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BA7E12-073E-7996-0520-5E88702336AD}"/>
              </a:ext>
            </a:extLst>
          </p:cNvPr>
          <p:cNvSpPr>
            <a:spLocks noGrp="1"/>
          </p:cNvSpPr>
          <p:nvPr>
            <p:ph type="body" sz="quarter" idx="13"/>
          </p:nvPr>
        </p:nvSpPr>
        <p:spPr>
          <a:xfrm>
            <a:off x="756745" y="304264"/>
            <a:ext cx="10597055" cy="1089529"/>
          </a:xfrm>
          <a:solidFill>
            <a:srgbClr val="002060"/>
          </a:solidFill>
          <a:effectLst>
            <a:outerShdw blurRad="50800" dist="38100" dir="2700000" algn="tl" rotWithShape="0">
              <a:prstClr val="black">
                <a:alpha val="40000"/>
              </a:prstClr>
            </a:outerShdw>
          </a:effectLst>
        </p:spPr>
        <p:txBody>
          <a:bodyPr/>
          <a:lstStyle/>
          <a:p>
            <a:pPr algn="ctr"/>
            <a:r>
              <a:rPr lang="sr-Cyrl-RS" u="sng" dirty="0">
                <a:solidFill>
                  <a:schemeClr val="bg1"/>
                </a:solidFill>
                <a:effectLst>
                  <a:outerShdw blurRad="38100" dist="38100" dir="2700000" algn="tl">
                    <a:srgbClr val="000000">
                      <a:alpha val="43137"/>
                    </a:srgbClr>
                  </a:outerShdw>
                </a:effectLst>
                <a:latin typeface="+mn-lt"/>
              </a:rPr>
              <a:t>Последице продаје на права заложних/разлучних поверилаца</a:t>
            </a:r>
            <a:endParaRPr lang="en-US" u="sng" dirty="0">
              <a:solidFill>
                <a:schemeClr val="bg1"/>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B3C1DCBE-1652-3742-2876-F80EBCBF020A}"/>
              </a:ext>
            </a:extLst>
          </p:cNvPr>
          <p:cNvSpPr>
            <a:spLocks noGrp="1"/>
          </p:cNvSpPr>
          <p:nvPr>
            <p:ph idx="1"/>
          </p:nvPr>
        </p:nvSpPr>
        <p:spPr>
          <a:xfrm>
            <a:off x="756745" y="1393793"/>
            <a:ext cx="10597055" cy="5033640"/>
          </a:xfrm>
        </p:spPr>
        <p:txBody>
          <a:bodyPr>
            <a:noAutofit/>
          </a:bodyPr>
          <a:lstStyle/>
          <a:p>
            <a:pPr marL="0" indent="0">
              <a:buClr>
                <a:srgbClr val="360A5A"/>
              </a:buClr>
              <a:buNone/>
            </a:pPr>
            <a:endParaRPr lang="sr-Cyrl-RS" sz="2200" dirty="0">
              <a:ea typeface="Verdana" panose="020B0604030504040204" pitchFamily="34" charset="0"/>
            </a:endParaRPr>
          </a:p>
          <a:p>
            <a:pPr algn="just">
              <a:lnSpc>
                <a:spcPct val="107000"/>
              </a:lnSpc>
              <a:spcAft>
                <a:spcPts val="800"/>
              </a:spcAft>
              <a:buFont typeface="Wingdings" panose="05000000000000000000" pitchFamily="2" charset="2"/>
              <a:buChar char="Ø"/>
            </a:pPr>
            <a:r>
              <a:rPr lang="sr-Cyrl-RS" sz="2000" kern="100" dirty="0">
                <a:ea typeface="Calibri" panose="020F0502020204030204" pitchFamily="34" charset="0"/>
                <a:cs typeface="Times New Roman" panose="02020603050405020304" pitchFamily="18" charset="0"/>
              </a:rPr>
              <a:t>Развој с</a:t>
            </a:r>
            <a:r>
              <a:rPr lang="sr-Cyrl-RS" sz="2000" kern="100" dirty="0">
                <a:effectLst/>
                <a:ea typeface="Calibri" panose="020F0502020204030204" pitchFamily="34" charset="0"/>
                <a:cs typeface="Times New Roman" panose="02020603050405020304" pitchFamily="18" charset="0"/>
              </a:rPr>
              <a:t>течајног законодавства Србије</a:t>
            </a:r>
            <a:endParaRPr lang="sr-Cyrl-RS" sz="2000" kern="100" dirty="0">
              <a:ea typeface="Calibri" panose="020F0502020204030204" pitchFamily="34" charset="0"/>
              <a:cs typeface="Times New Roman" panose="02020603050405020304" pitchFamily="18" charset="0"/>
            </a:endParaRPr>
          </a:p>
          <a:p>
            <a:pPr lvl="1" algn="just">
              <a:lnSpc>
                <a:spcPct val="107000"/>
              </a:lnSpc>
              <a:spcAft>
                <a:spcPts val="800"/>
              </a:spcAft>
            </a:pPr>
            <a:r>
              <a:rPr lang="sr-Cyrl-RS" sz="1600" kern="100" dirty="0">
                <a:effectLst/>
                <a:ea typeface="Calibri" panose="020F0502020204030204" pitchFamily="34" charset="0"/>
                <a:cs typeface="Times New Roman" panose="02020603050405020304" pitchFamily="18" charset="0"/>
              </a:rPr>
              <a:t>Закон о принудном поравнању, стечају и ликвидацији - разлучна права остају на снази после продаје дужника као правног лица, при чему она престају у мери у којој су остварена у настављеном стечајном поступку</a:t>
            </a:r>
          </a:p>
          <a:p>
            <a:pPr lvl="1" algn="just">
              <a:lnSpc>
                <a:spcPct val="107000"/>
              </a:lnSpc>
              <a:spcAft>
                <a:spcPts val="800"/>
              </a:spcAft>
            </a:pPr>
            <a:r>
              <a:rPr lang="sr-Cyrl-RS" sz="1600" kern="100" dirty="0">
                <a:effectLst/>
                <a:ea typeface="Calibri" panose="020F0502020204030204" pitchFamily="34" charset="0"/>
                <a:cs typeface="Times New Roman" panose="02020603050405020304" pitchFamily="18" charset="0"/>
              </a:rPr>
              <a:t>Закон о стечају - право приоритета разлучних/заложних поверилаца у деоби средстава остварених продајом правног лица (чл. 136а)</a:t>
            </a:r>
            <a:endParaRPr lang="sr-RS" sz="1600"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Ø"/>
            </a:pPr>
            <a:r>
              <a:rPr lang="sr-Cyrl-RS" sz="2000" u="sng" kern="100" dirty="0">
                <a:ea typeface="Calibri" panose="020F0502020204030204" pitchFamily="34" charset="0"/>
                <a:cs typeface="Times New Roman" panose="02020603050405020304" pitchFamily="18" charset="0"/>
              </a:rPr>
              <a:t>П</a:t>
            </a:r>
            <a:r>
              <a:rPr lang="sr-Cyrl-RS" sz="2000" u="sng" kern="100" dirty="0">
                <a:effectLst/>
                <a:ea typeface="Calibri" panose="020F0502020204030204" pitchFamily="34" charset="0"/>
                <a:cs typeface="Times New Roman" panose="02020603050405020304" pitchFamily="18" charset="0"/>
              </a:rPr>
              <a:t>риликом процене правног лица посебно треба утврдити и вредност сваког предмета обезбеђења разлучних односно заложних поверилаца </a:t>
            </a:r>
            <a:endParaRPr lang="sr-Cyrl-RS" sz="2200" u="sng" kern="0" dirty="0">
              <a:ea typeface="Verdana" panose="020B0604030504040204" pitchFamily="34" charset="0"/>
            </a:endParaRPr>
          </a:p>
          <a:p>
            <a:pPr marL="0" indent="0" algn="just">
              <a:spcBef>
                <a:spcPts val="600"/>
              </a:spcBef>
              <a:buClr>
                <a:srgbClr val="360A5A"/>
              </a:buClr>
              <a:buNone/>
            </a:pPr>
            <a:r>
              <a:rPr lang="sr-Cyrl-RS" sz="2200" kern="0" dirty="0">
                <a:ea typeface="Verdana" panose="020B0604030504040204" pitchFamily="34" charset="0"/>
              </a:rPr>
              <a:t>											    </a:t>
            </a:r>
            <a:endParaRPr lang="sr-Cyrl-RS" sz="2200" kern="0" dirty="0">
              <a:effectLst/>
              <a:ea typeface="Verdana" panose="020B0604030504040204" pitchFamily="34" charset="0"/>
            </a:endParaRPr>
          </a:p>
        </p:txBody>
      </p:sp>
    </p:spTree>
    <p:extLst>
      <p:ext uri="{BB962C8B-B14F-4D97-AF65-F5344CB8AC3E}">
        <p14:creationId xmlns:p14="http://schemas.microsoft.com/office/powerpoint/2010/main" val="247053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907F3-E0BA-F160-5634-D1CB876395A4}"/>
              </a:ext>
            </a:extLst>
          </p:cNvPr>
          <p:cNvSpPr>
            <a:spLocks noGrp="1"/>
          </p:cNvSpPr>
          <p:nvPr>
            <p:ph idx="1"/>
          </p:nvPr>
        </p:nvSpPr>
        <p:spPr>
          <a:xfrm>
            <a:off x="743608" y="1713296"/>
            <a:ext cx="10515600" cy="4847301"/>
          </a:xfrm>
        </p:spPr>
        <p:txBody>
          <a:bodyPr/>
          <a:lstStyle/>
          <a:p>
            <a:pPr marL="342900" indent="-342900" algn="just">
              <a:buFont typeface="Wingdings" panose="05000000000000000000" pitchFamily="2" charset="2"/>
              <a:buChar char="§"/>
            </a:pPr>
            <a:endParaRPr lang="sr-Cyrl-RS" sz="2200" dirty="0">
              <a:latin typeface="+mn-lt"/>
            </a:endParaRPr>
          </a:p>
          <a:p>
            <a:pPr>
              <a:lnSpc>
                <a:spcPct val="107000"/>
              </a:lnSpc>
              <a:spcAft>
                <a:spcPts val="800"/>
              </a:spcAft>
            </a:pPr>
            <a:r>
              <a:rPr lang="sr-Cyrl-RS" sz="2400" b="1" u="sng" kern="100" dirty="0">
                <a:effectLst/>
                <a:latin typeface="+mn-lt"/>
                <a:ea typeface="Calibri" panose="020F0502020204030204" pitchFamily="34" charset="0"/>
                <a:cs typeface="Times New Roman" panose="02020603050405020304" pitchFamily="18" charset="0"/>
              </a:rPr>
              <a:t>Питање бр. 1</a:t>
            </a:r>
            <a:endParaRPr lang="sr-RS" sz="2400" b="1" kern="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sr-Cyrl-RS" sz="1800" kern="100" dirty="0">
                <a:effectLst/>
                <a:latin typeface="+mn-lt"/>
                <a:ea typeface="Calibri" panose="020F0502020204030204" pitchFamily="34" charset="0"/>
                <a:cs typeface="Times New Roman" panose="02020603050405020304" pitchFamily="18" charset="0"/>
              </a:rPr>
              <a:t>Решење којим</a:t>
            </a:r>
            <a:r>
              <a:rPr lang="sr-RS" sz="1800" kern="100" dirty="0">
                <a:effectLst/>
                <a:latin typeface="+mn-lt"/>
                <a:ea typeface="Calibri" panose="020F0502020204030204" pitchFamily="34" charset="0"/>
                <a:cs typeface="Times New Roman" panose="02020603050405020304" pitchFamily="18" charset="0"/>
              </a:rPr>
              <a:t> </a:t>
            </a:r>
            <a:r>
              <a:rPr lang="sr-Cyrl-RS" sz="1800" kern="100" dirty="0">
                <a:effectLst/>
                <a:latin typeface="+mn-lt"/>
                <a:ea typeface="Calibri" panose="020F0502020204030204" pitchFamily="34" charset="0"/>
                <a:cs typeface="Times New Roman" panose="02020603050405020304" pitchFamily="18" charset="0"/>
              </a:rPr>
              <a:t>суд</a:t>
            </a:r>
            <a:r>
              <a:rPr lang="sr-RS" sz="1800" kern="100" dirty="0">
                <a:effectLst/>
                <a:latin typeface="+mn-lt"/>
                <a:ea typeface="Calibri" panose="020F0502020204030204" pitchFamily="34" charset="0"/>
                <a:cs typeface="Times New Roman" panose="02020603050405020304" pitchFamily="18" charset="0"/>
              </a:rPr>
              <a:t> </a:t>
            </a:r>
            <a:r>
              <a:rPr lang="sr-Cyrl-RS" sz="1800" kern="100" dirty="0">
                <a:effectLst/>
                <a:latin typeface="+mn-lt"/>
                <a:ea typeface="Calibri" panose="020F0502020204030204" pitchFamily="34" charset="0"/>
                <a:cs typeface="Times New Roman" panose="02020603050405020304" pitchFamily="18" charset="0"/>
              </a:rPr>
              <a:t>констатује </a:t>
            </a:r>
            <a:r>
              <a:rPr lang="sr-RS" sz="1800" kern="100" dirty="0">
                <a:effectLst/>
                <a:latin typeface="+mn-lt"/>
                <a:ea typeface="Calibri" panose="020F0502020204030204" pitchFamily="34" charset="0"/>
                <a:cs typeface="Times New Roman" panose="02020603050405020304" pitchFamily="18" charset="0"/>
              </a:rPr>
              <a:t>да је</a:t>
            </a:r>
            <a:r>
              <a:rPr lang="sr-Cyrl-RS" sz="1800" kern="100" dirty="0">
                <a:effectLst/>
                <a:latin typeface="+mn-lt"/>
                <a:ea typeface="Calibri" panose="020F0502020204030204" pitchFamily="34" charset="0"/>
                <a:cs typeface="Times New Roman" panose="02020603050405020304" pitchFamily="18" charset="0"/>
              </a:rPr>
              <a:t> извршена</a:t>
            </a:r>
            <a:r>
              <a:rPr lang="sr-RS" sz="1800" kern="100" dirty="0">
                <a:effectLst/>
                <a:latin typeface="+mn-lt"/>
                <a:ea typeface="Calibri" panose="020F0502020204030204" pitchFamily="34" charset="0"/>
                <a:cs typeface="Times New Roman" panose="02020603050405020304" pitchFamily="18" charset="0"/>
              </a:rPr>
              <a:t> продаја са доказом о уплати цене је основ за стицање и упис права својине</a:t>
            </a:r>
            <a:r>
              <a:rPr lang="sr-Cyrl-RS" sz="1800" kern="100" dirty="0">
                <a:effectLst/>
                <a:latin typeface="+mn-lt"/>
                <a:ea typeface="Calibri" panose="020F0502020204030204" pitchFamily="34" charset="0"/>
                <a:cs typeface="Times New Roman" panose="02020603050405020304" pitchFamily="18" charset="0"/>
              </a:rPr>
              <a:t> односно других права у корист</a:t>
            </a:r>
            <a:r>
              <a:rPr lang="sr-RS" sz="1800" kern="100" dirty="0">
                <a:effectLst/>
                <a:latin typeface="+mn-lt"/>
                <a:ea typeface="Calibri" panose="020F0502020204030204" pitchFamily="34" charset="0"/>
                <a:cs typeface="Times New Roman" panose="02020603050405020304" pitchFamily="18" charset="0"/>
              </a:rPr>
              <a:t> купца.</a:t>
            </a:r>
            <a:r>
              <a:rPr lang="sr-Cyrl-RS" sz="1800" kern="100" dirty="0">
                <a:effectLst/>
                <a:latin typeface="+mn-lt"/>
                <a:ea typeface="Calibri" panose="020F0502020204030204" pitchFamily="34" charset="0"/>
                <a:cs typeface="Times New Roman" panose="02020603050405020304" pitchFamily="18" charset="0"/>
              </a:rPr>
              <a:t> </a:t>
            </a:r>
            <a:endParaRPr lang="sr-RS" sz="1800" kern="1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sr-RS" sz="1800" kern="100" dirty="0">
                <a:effectLst/>
                <a:latin typeface="+mn-lt"/>
                <a:ea typeface="Calibri" panose="020F0502020204030204" pitchFamily="34" charset="0"/>
                <a:cs typeface="Times New Roman" panose="02020603050405020304" pitchFamily="18" charset="0"/>
              </a:rPr>
              <a:t>Поставља се питање која су то друга права стечена продајом</a:t>
            </a:r>
            <a:r>
              <a:rPr lang="sr-Cyrl-RS" sz="1800" kern="100" dirty="0">
                <a:effectLst/>
                <a:latin typeface="+mn-lt"/>
                <a:ea typeface="Calibri" panose="020F0502020204030204" pitchFamily="34" charset="0"/>
                <a:cs typeface="Times New Roman" panose="02020603050405020304" pitchFamily="18" charset="0"/>
              </a:rPr>
              <a:t>,</a:t>
            </a:r>
            <a:r>
              <a:rPr lang="sr-RS" sz="1800" kern="100" dirty="0">
                <a:effectLst/>
                <a:latin typeface="+mn-lt"/>
                <a:ea typeface="Calibri" panose="020F0502020204030204" pitchFamily="34" charset="0"/>
                <a:cs typeface="Times New Roman" panose="02020603050405020304" pitchFamily="18" charset="0"/>
              </a:rPr>
              <a:t> а чији ће упис у одговарајући регистар наложити стечајни судија? У пракси се појављује проблем око права коришћења на земљишту на коме се налазе објекти који су власништво стечајног дужника и који су предмет продаје. </a:t>
            </a:r>
          </a:p>
          <a:p>
            <a:pPr algn="just">
              <a:lnSpc>
                <a:spcPct val="107000"/>
              </a:lnSpc>
              <a:spcAft>
                <a:spcPts val="800"/>
              </a:spcAft>
            </a:pPr>
            <a:r>
              <a:rPr lang="sr-RS" sz="1800" kern="100" dirty="0">
                <a:effectLst/>
                <a:latin typeface="+mn-lt"/>
                <a:ea typeface="Calibri" panose="020F0502020204030204" pitchFamily="34" charset="0"/>
                <a:cs typeface="Times New Roman" panose="02020603050405020304" pitchFamily="18" charset="0"/>
              </a:rPr>
              <a:t>Право коришћења није у промету нити се врши процена тог права, те се поставља питање како ће купац непокретности у поступку стечаја утврдити површину земљишта за редовну употребу и да ли ће то бити у обиму који је имао стечајни дужник? </a:t>
            </a:r>
          </a:p>
          <a:p>
            <a:pPr algn="just">
              <a:lnSpc>
                <a:spcPct val="107000"/>
              </a:lnSpc>
              <a:spcAft>
                <a:spcPts val="800"/>
              </a:spcAft>
            </a:pPr>
            <a:r>
              <a:rPr lang="sr-Cyrl-RS" sz="1800" kern="100" dirty="0">
                <a:effectLst/>
                <a:latin typeface="Georgia" panose="02040502050405020303" pitchFamily="18" charset="0"/>
                <a:ea typeface="Calibri" panose="020F0502020204030204" pitchFamily="34" charset="0"/>
                <a:cs typeface="Times New Roman" panose="02020603050405020304" pitchFamily="18" charset="0"/>
              </a:rPr>
              <a:t> </a:t>
            </a:r>
            <a:endParaRPr lang="sr-R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sr-Cyrl-RS" sz="2200" dirty="0">
              <a:latin typeface="+mn-lt"/>
            </a:endParaRPr>
          </a:p>
          <a:p>
            <a:pPr algn="just"/>
            <a:r>
              <a:rPr lang="sr-Cyrl-RS" sz="2200" dirty="0">
                <a:latin typeface="+mn-lt"/>
              </a:rPr>
              <a:t>											  </a:t>
            </a:r>
          </a:p>
          <a:p>
            <a:pPr algn="just"/>
            <a:endParaRPr lang="sr-Cyrl-RS" sz="2200" dirty="0">
              <a:latin typeface="+mn-lt"/>
            </a:endParaRPr>
          </a:p>
          <a:p>
            <a:pPr marL="342900" indent="-342900" algn="just">
              <a:buFont typeface="Wingdings" panose="05000000000000000000" pitchFamily="2" charset="2"/>
              <a:buChar char="ü"/>
            </a:pPr>
            <a:endParaRPr lang="sr-Cyrl-RS" sz="2200" dirty="0">
              <a:latin typeface="+mn-lt"/>
            </a:endParaRPr>
          </a:p>
          <a:p>
            <a:pPr algn="just"/>
            <a:endParaRPr lang="sr-Cyrl-RS" sz="2200" dirty="0">
              <a:latin typeface="+mn-lt"/>
            </a:endParaRPr>
          </a:p>
          <a:p>
            <a:endParaRPr lang="sr-Cyrl-RS" sz="2200" dirty="0">
              <a:latin typeface="+mn-lt"/>
            </a:endParaRPr>
          </a:p>
          <a:p>
            <a:endParaRPr lang="sr-RS" sz="2200" dirty="0">
              <a:latin typeface="+mn-lt"/>
            </a:endParaRPr>
          </a:p>
        </p:txBody>
      </p:sp>
      <p:sp>
        <p:nvSpPr>
          <p:cNvPr id="4" name="Title 1">
            <a:extLst>
              <a:ext uri="{FF2B5EF4-FFF2-40B4-BE49-F238E27FC236}">
                <a16:creationId xmlns:a16="http://schemas.microsoft.com/office/drawing/2014/main" id="{C5B52F2C-8F05-F8F8-17EA-ADC9FD18271D}"/>
              </a:ext>
            </a:extLst>
          </p:cNvPr>
          <p:cNvSpPr>
            <a:spLocks noGrp="1"/>
          </p:cNvSpPr>
          <p:nvPr>
            <p:ph type="body" sz="quarter" idx="13"/>
          </p:nvPr>
        </p:nvSpPr>
        <p:spPr>
          <a:xfrm>
            <a:off x="743607" y="452944"/>
            <a:ext cx="10515600" cy="1089529"/>
          </a:xfrm>
          <a:solidFill>
            <a:srgbClr val="002060"/>
          </a:solidFill>
          <a:effectLst>
            <a:outerShdw blurRad="50800" dist="38100" dir="2700000" algn="tl" rotWithShape="0">
              <a:prstClr val="black">
                <a:alpha val="40000"/>
              </a:prstClr>
            </a:outerShdw>
          </a:effectLst>
        </p:spPr>
        <p:txBody>
          <a:bodyPr/>
          <a:lstStyle/>
          <a:p>
            <a:pPr algn="ctr"/>
            <a:r>
              <a:rPr lang="sr-Cyrl-RS" dirty="0">
                <a:solidFill>
                  <a:schemeClr val="bg1"/>
                </a:solidFill>
                <a:effectLst>
                  <a:outerShdw blurRad="38100" dist="38100" dir="2700000" algn="tl">
                    <a:srgbClr val="000000">
                      <a:alpha val="43137"/>
                    </a:srgbClr>
                  </a:outerShdw>
                </a:effectLst>
                <a:latin typeface="+mn-lt"/>
              </a:rPr>
              <a:t>Судска пракса – правне последице продаје правног лица</a:t>
            </a:r>
            <a:endParaRPr lang="en-US" dirty="0">
              <a:solidFill>
                <a:schemeClr val="bg1"/>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33B32B7E-BF04-5904-9277-C468E8FC83B9}"/>
              </a:ext>
            </a:extLst>
          </p:cNvPr>
          <p:cNvSpPr txBox="1">
            <a:spLocks/>
          </p:cNvSpPr>
          <p:nvPr/>
        </p:nvSpPr>
        <p:spPr>
          <a:xfrm>
            <a:off x="743607" y="1409700"/>
            <a:ext cx="11038818" cy="4699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r-Cyrl-R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9004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7F91DC-22A5-C327-9F36-AC7FEB87CCF7}"/>
              </a:ext>
            </a:extLst>
          </p:cNvPr>
          <p:cNvSpPr>
            <a:spLocks noGrp="1"/>
          </p:cNvSpPr>
          <p:nvPr>
            <p:ph idx="1"/>
          </p:nvPr>
        </p:nvSpPr>
        <p:spPr>
          <a:xfrm>
            <a:off x="721171" y="1330486"/>
            <a:ext cx="10654083" cy="5203479"/>
          </a:xfrm>
        </p:spPr>
        <p:txBody>
          <a:bodyPr/>
          <a:lstStyle/>
          <a:p>
            <a:pPr algn="just"/>
            <a:br>
              <a:rPr lang="sr-Cyrl-RS" sz="1200" dirty="0">
                <a:latin typeface="+mn-lt"/>
              </a:rPr>
            </a:br>
            <a:r>
              <a:rPr lang="sr-RS" b="1" u="sng" kern="100" dirty="0">
                <a:effectLst/>
                <a:latin typeface="+mn-lt"/>
                <a:ea typeface="Calibri" panose="020F0502020204030204" pitchFamily="34" charset="0"/>
                <a:cs typeface="Times New Roman" panose="02020603050405020304" pitchFamily="18" charset="0"/>
              </a:rPr>
              <a:t>Одговор</a:t>
            </a:r>
            <a:r>
              <a:rPr lang="sr-Cyrl-RS" b="1" u="sng" kern="100" dirty="0">
                <a:effectLst/>
                <a:latin typeface="+mn-lt"/>
                <a:ea typeface="Calibri" panose="020F0502020204030204" pitchFamily="34" charset="0"/>
                <a:cs typeface="Times New Roman" panose="02020603050405020304" pitchFamily="18" charset="0"/>
              </a:rPr>
              <a:t> бр. 1</a:t>
            </a:r>
            <a:r>
              <a:rPr lang="sr-RS" b="1" u="sng" kern="100" dirty="0">
                <a:effectLst/>
                <a:latin typeface="+mn-lt"/>
                <a:ea typeface="Calibri" panose="020F0502020204030204" pitchFamily="34" charset="0"/>
                <a:cs typeface="Times New Roman" panose="02020603050405020304" pitchFamily="18" charset="0"/>
              </a:rPr>
              <a:t>:</a:t>
            </a:r>
            <a:endParaRPr lang="sr-RS" b="1" kern="1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sr-RS" sz="1600" kern="100" dirty="0">
                <a:effectLst/>
                <a:latin typeface="+mn-lt"/>
                <a:ea typeface="Calibri" panose="020F0502020204030204" pitchFamily="34" charset="0"/>
                <a:cs typeface="Times New Roman" panose="02020603050405020304" pitchFamily="18" charset="0"/>
              </a:rPr>
              <a:t>Чланом 20. Закона о основама својинско-правних односа прописано је да се право својине стиче по самом закону, на основу правног посла и наслеђивањем, као и одлуком државног органа, на начин и под условима одређеним законом.</a:t>
            </a:r>
          </a:p>
          <a:p>
            <a:pPr>
              <a:lnSpc>
                <a:spcPct val="107000"/>
              </a:lnSpc>
              <a:spcAft>
                <a:spcPts val="800"/>
              </a:spcAft>
            </a:pPr>
            <a:r>
              <a:rPr lang="sr-RS" sz="1600" kern="100" dirty="0">
                <a:effectLst/>
                <a:latin typeface="+mn-lt"/>
                <a:ea typeface="Calibri" panose="020F0502020204030204" pitchFamily="34" charset="0"/>
                <a:cs typeface="Times New Roman" panose="02020603050405020304" pitchFamily="18" charset="0"/>
              </a:rPr>
              <a:t>У ситуацији када је у листу непокретности уписано право својине на објектима и право коришћења на парцели у корист стечајног дужника, стечајни судија је овлашћен да, у складу са одредбом члана 133. став 13. Закона о стечају, решењем наложи упис других права стечених продајом, односно права коришћења.</a:t>
            </a:r>
          </a:p>
          <a:p>
            <a:pPr algn="just">
              <a:lnSpc>
                <a:spcPct val="107000"/>
              </a:lnSpc>
              <a:spcAft>
                <a:spcPts val="800"/>
              </a:spcAft>
            </a:pPr>
            <a:r>
              <a:rPr lang="sr-RS" sz="1600" kern="100" dirty="0">
                <a:effectLst/>
                <a:latin typeface="+mn-lt"/>
                <a:ea typeface="Calibri" panose="020F0502020204030204" pitchFamily="34" charset="0"/>
                <a:cs typeface="Times New Roman" panose="02020603050405020304" pitchFamily="18" charset="0"/>
              </a:rPr>
              <a:t>Према </a:t>
            </a:r>
            <a:r>
              <a:rPr lang="sr-Cyrl-RS" sz="1600" kern="100" dirty="0">
                <a:effectLst/>
                <a:latin typeface="+mn-lt"/>
                <a:ea typeface="Calibri" panose="020F0502020204030204" pitchFamily="34" charset="0"/>
                <a:cs typeface="Times New Roman" panose="02020603050405020304" pitchFamily="18" charset="0"/>
              </a:rPr>
              <a:t>одредбама </a:t>
            </a:r>
            <a:r>
              <a:rPr lang="sr-RS" sz="1600" kern="100" dirty="0">
                <a:effectLst/>
                <a:latin typeface="+mn-lt"/>
                <a:ea typeface="Calibri" panose="020F0502020204030204" pitchFamily="34" charset="0"/>
                <a:cs typeface="Times New Roman" panose="02020603050405020304" pitchFamily="18" charset="0"/>
              </a:rPr>
              <a:t>Закона о промету непокретности, преносом права својине на згради, истовремено се преноси право својине на земљишту на коме се зграда налази, као и на земљишту које служи за редовну употребу зграде. </a:t>
            </a:r>
            <a:r>
              <a:rPr lang="sr-Cyrl-RS" sz="1600" kern="100" dirty="0">
                <a:latin typeface="+mn-lt"/>
                <a:ea typeface="Calibri" panose="020F0502020204030204" pitchFamily="34" charset="0"/>
                <a:cs typeface="Times New Roman" panose="02020603050405020304" pitchFamily="18" charset="0"/>
              </a:rPr>
              <a:t>З</a:t>
            </a:r>
            <a:r>
              <a:rPr lang="sr-RS" sz="1600" kern="100" dirty="0">
                <a:effectLst/>
                <a:latin typeface="+mn-lt"/>
                <a:ea typeface="Calibri" panose="020F0502020204030204" pitchFamily="34" charset="0"/>
                <a:cs typeface="Times New Roman" panose="02020603050405020304" pitchFamily="18" charset="0"/>
              </a:rPr>
              <a:t>емљиште које служи за редовну употребу зграде утврђује се уговором о промету непокретности, а ако то није уговорено, примењују се правила предвиђена прописима о планирању и изградњ</a:t>
            </a:r>
            <a:r>
              <a:rPr lang="sr-Cyrl-RS" sz="1600" kern="100" dirty="0">
                <a:effectLst/>
                <a:latin typeface="+mn-lt"/>
                <a:ea typeface="Calibri" panose="020F0502020204030204" pitchFamily="34" charset="0"/>
                <a:cs typeface="Times New Roman" panose="02020603050405020304" pitchFamily="18" charset="0"/>
              </a:rPr>
              <a:t>и.</a:t>
            </a:r>
            <a:r>
              <a:rPr lang="sr-Cyrl-RS" sz="1600" dirty="0">
                <a:latin typeface="+mn-lt"/>
                <a:cs typeface="Times New Roman" panose="02020603050405020304" pitchFamily="18" charset="0"/>
              </a:rPr>
              <a:t> </a:t>
            </a:r>
            <a:r>
              <a:rPr lang="sr-RS" sz="1600" kern="100" dirty="0">
                <a:effectLst/>
                <a:latin typeface="+mn-lt"/>
                <a:ea typeface="Calibri" panose="020F0502020204030204" pitchFamily="34" charset="0"/>
                <a:cs typeface="Times New Roman" panose="02020603050405020304" pitchFamily="18" charset="0"/>
              </a:rPr>
              <a:t>Из наведене одредбе може се закључити да ће у решењу бити наложен и упис и "других права стечених продајом", а не само својине, из чега произилази да се ради и о праву коришћења на земљишту испод објекта, односно земљишту за редовну употребу објекта.</a:t>
            </a:r>
          </a:p>
          <a:p>
            <a:pPr algn="just">
              <a:lnSpc>
                <a:spcPct val="107000"/>
              </a:lnSpc>
              <a:spcAft>
                <a:spcPts val="800"/>
              </a:spcAft>
            </a:pPr>
            <a:r>
              <a:rPr lang="sr-RS" sz="1600" kern="100" dirty="0">
                <a:effectLst/>
                <a:latin typeface="+mn-lt"/>
                <a:ea typeface="Calibri" panose="020F0502020204030204" pitchFamily="34" charset="0"/>
                <a:cs typeface="Times New Roman" panose="02020603050405020304" pitchFamily="18" charset="0"/>
              </a:rPr>
              <a:t>У тој ситуацији стечајни управник може пре излагања продаји објекта у власништву стечајног дужника, преко стручног лица одговарајуће струке утврдити површину земљишта за редовну употребу објекта и налаз о томе уврстити у продајну документацију у којој је садржана и процена вредности имовине која је предмет продаје, што ће бити предмет оглашавања.</a:t>
            </a:r>
          </a:p>
          <a:p>
            <a:pPr algn="just"/>
            <a:endParaRPr lang="sr-Cyrl-RS" sz="1200" dirty="0">
              <a:latin typeface="+mn-lt"/>
            </a:endParaRPr>
          </a:p>
          <a:p>
            <a:pPr algn="just"/>
            <a:r>
              <a:rPr lang="sr-Cyrl-RS" sz="1200" dirty="0">
                <a:latin typeface="+mn-lt"/>
              </a:rPr>
              <a:t>					  </a:t>
            </a:r>
            <a:endParaRPr lang="sr-RS" sz="1200" dirty="0">
              <a:latin typeface="+mn-lt"/>
            </a:endParaRPr>
          </a:p>
        </p:txBody>
      </p:sp>
      <p:sp>
        <p:nvSpPr>
          <p:cNvPr id="4" name="Title 1">
            <a:extLst>
              <a:ext uri="{FF2B5EF4-FFF2-40B4-BE49-F238E27FC236}">
                <a16:creationId xmlns:a16="http://schemas.microsoft.com/office/drawing/2014/main" id="{C1B43FEC-217F-6BC2-8ECD-732108365FA8}"/>
              </a:ext>
            </a:extLst>
          </p:cNvPr>
          <p:cNvSpPr>
            <a:spLocks noGrp="1"/>
          </p:cNvSpPr>
          <p:nvPr>
            <p:ph type="body" sz="quarter" idx="13"/>
          </p:nvPr>
        </p:nvSpPr>
        <p:spPr>
          <a:xfrm>
            <a:off x="699715" y="880992"/>
            <a:ext cx="10654083" cy="535531"/>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Судска пракса – правне последице продаје правног лица</a:t>
            </a:r>
            <a:endParaRPr lang="en-US" sz="3200" dirty="0">
              <a:solidFill>
                <a:schemeClr val="bg1"/>
              </a:solidFill>
              <a:effectLst>
                <a:outerShdw blurRad="38100" dist="38100" dir="2700000" algn="tl">
                  <a:srgbClr val="000000">
                    <a:alpha val="43137"/>
                  </a:srgbClr>
                </a:outerShdw>
              </a:effectLst>
              <a:latin typeface="+mn-lt"/>
            </a:endParaRPr>
          </a:p>
        </p:txBody>
      </p:sp>
      <p:sp>
        <p:nvSpPr>
          <p:cNvPr id="5" name="Content Placeholder 2">
            <a:extLst>
              <a:ext uri="{FF2B5EF4-FFF2-40B4-BE49-F238E27FC236}">
                <a16:creationId xmlns:a16="http://schemas.microsoft.com/office/drawing/2014/main" id="{6867C64D-1226-E948-21DD-471A68DDABF1}"/>
              </a:ext>
            </a:extLst>
          </p:cNvPr>
          <p:cNvSpPr txBox="1">
            <a:spLocks/>
          </p:cNvSpPr>
          <p:nvPr/>
        </p:nvSpPr>
        <p:spPr>
          <a:xfrm>
            <a:off x="593028" y="1416524"/>
            <a:ext cx="11005944" cy="51174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2005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0C6D9B-033C-11B4-4DE2-6A55320B5AE4}"/>
              </a:ext>
            </a:extLst>
          </p:cNvPr>
          <p:cNvSpPr>
            <a:spLocks noGrp="1"/>
          </p:cNvSpPr>
          <p:nvPr>
            <p:ph type="body" sz="quarter" idx="13"/>
          </p:nvPr>
        </p:nvSpPr>
        <p:spPr>
          <a:xfrm>
            <a:off x="757217" y="388433"/>
            <a:ext cx="10550346" cy="978729"/>
          </a:xfrm>
          <a:solidFill>
            <a:srgbClr val="002060"/>
          </a:solidFill>
          <a:effectLst>
            <a:outerShdw blurRad="50800" dist="38100" dir="2700000" algn="tl" rotWithShape="0">
              <a:prstClr val="black">
                <a:alpha val="40000"/>
              </a:prstClr>
            </a:outerShdw>
          </a:effectLst>
        </p:spPr>
        <p:txBody>
          <a:bodyPr/>
          <a:lstStyle/>
          <a:p>
            <a:pPr algn="ctr"/>
            <a:r>
              <a:rPr lang="sr-Cyrl-RS" sz="3200" dirty="0">
                <a:solidFill>
                  <a:schemeClr val="bg1"/>
                </a:solidFill>
                <a:effectLst>
                  <a:outerShdw blurRad="38100" dist="38100" dir="2700000" algn="tl">
                    <a:srgbClr val="000000">
                      <a:alpha val="43137"/>
                    </a:srgbClr>
                  </a:outerShdw>
                </a:effectLst>
                <a:latin typeface="+mn-lt"/>
              </a:rPr>
              <a:t>Судска пракса – последице продаје правног лица на појединачну имовину/имовинску целину (1)</a:t>
            </a:r>
            <a:endParaRPr lang="en-US" sz="3200" dirty="0">
              <a:solidFill>
                <a:schemeClr val="bg1"/>
              </a:solidFill>
              <a:effectLst>
                <a:outerShdw blurRad="38100" dist="38100" dir="2700000" algn="tl">
                  <a:srgbClr val="000000">
                    <a:alpha val="43137"/>
                  </a:srgbClr>
                </a:outerShdw>
              </a:effectLst>
              <a:latin typeface="+mn-lt"/>
            </a:endParaRPr>
          </a:p>
        </p:txBody>
      </p:sp>
      <p:sp>
        <p:nvSpPr>
          <p:cNvPr id="6" name="Content Placeholder 2">
            <a:extLst>
              <a:ext uri="{FF2B5EF4-FFF2-40B4-BE49-F238E27FC236}">
                <a16:creationId xmlns:a16="http://schemas.microsoft.com/office/drawing/2014/main" id="{C4EE8067-C4EC-A3F6-A35E-694927827709}"/>
              </a:ext>
            </a:extLst>
          </p:cNvPr>
          <p:cNvSpPr txBox="1">
            <a:spLocks/>
          </p:cNvSpPr>
          <p:nvPr/>
        </p:nvSpPr>
        <p:spPr>
          <a:xfrm>
            <a:off x="820828" y="1443790"/>
            <a:ext cx="10550345" cy="486464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buNone/>
            </a:pPr>
            <a:r>
              <a:rPr lang="sr-RS" sz="8000" kern="100" dirty="0">
                <a:effectLst/>
                <a:ea typeface="Calibri" panose="020F0502020204030204" pitchFamily="34" charset="0"/>
                <a:cs typeface="Times New Roman" panose="02020603050405020304" pitchFamily="18" charset="0"/>
              </a:rPr>
              <a:t>У случају продаје стечајног дужника као правног лица на купца се преносе власничка права над </a:t>
            </a:r>
            <a:r>
              <a:rPr lang="sr-Cyrl-RS" sz="8000" kern="100" dirty="0">
                <a:effectLst/>
                <a:ea typeface="Calibri" panose="020F0502020204030204" pitchFamily="34" charset="0"/>
                <a:cs typeface="Times New Roman" panose="02020603050405020304" pitchFamily="18" charset="0"/>
              </a:rPr>
              <a:t>друштвом</a:t>
            </a:r>
            <a:r>
              <a:rPr lang="sr-RS" sz="8000" kern="100" dirty="0">
                <a:effectLst/>
                <a:ea typeface="Calibri" panose="020F0502020204030204" pitchFamily="34" charset="0"/>
                <a:cs typeface="Times New Roman" panose="02020603050405020304" pitchFamily="18" charset="0"/>
              </a:rPr>
              <a:t>, а не преноси му се у власништво појединачна имовина стечајног дужника</a:t>
            </a:r>
          </a:p>
          <a:p>
            <a:pPr marL="0" indent="0">
              <a:lnSpc>
                <a:spcPct val="107000"/>
              </a:lnSpc>
              <a:buNone/>
            </a:pPr>
            <a:r>
              <a:rPr lang="sr-RS" sz="5600" kern="100" dirty="0">
                <a:effectLst/>
                <a:ea typeface="Calibri" panose="020F0502020204030204" pitchFamily="34" charset="0"/>
                <a:cs typeface="Times New Roman" panose="02020603050405020304" pitchFamily="18" charset="0"/>
              </a:rPr>
              <a:t>Из образложења: </a:t>
            </a:r>
          </a:p>
          <a:p>
            <a:pPr algn="just">
              <a:lnSpc>
                <a:spcPct val="107000"/>
              </a:lnSpc>
            </a:pPr>
            <a:r>
              <a:rPr lang="sr-Cyrl-RS" sz="5600" kern="100" dirty="0">
                <a:ea typeface="Calibri" panose="020F0502020204030204" pitchFamily="34" charset="0"/>
                <a:cs typeface="Times New Roman" panose="02020603050405020304" pitchFamily="18" charset="0"/>
              </a:rPr>
              <a:t>Ч</a:t>
            </a:r>
            <a:r>
              <a:rPr lang="sr-RS" sz="5600" kern="100" dirty="0">
                <a:effectLst/>
                <a:ea typeface="Calibri" panose="020F0502020204030204" pitchFamily="34" charset="0"/>
                <a:cs typeface="Times New Roman" panose="02020603050405020304" pitchFamily="18" charset="0"/>
              </a:rPr>
              <a:t>лан 136 став 1 </a:t>
            </a:r>
            <a:r>
              <a:rPr lang="sr-Cyrl-RS" sz="5600" kern="100" dirty="0">
                <a:effectLst/>
                <a:ea typeface="Calibri" panose="020F0502020204030204" pitchFamily="34" charset="0"/>
                <a:cs typeface="Times New Roman" panose="02020603050405020304" pitchFamily="18" charset="0"/>
              </a:rPr>
              <a:t>Закона о стечају</a:t>
            </a:r>
            <a:r>
              <a:rPr lang="sr-RS" sz="5600" kern="100" dirty="0">
                <a:effectLst/>
                <a:ea typeface="Calibri" panose="020F0502020204030204" pitchFamily="34" charset="0"/>
                <a:cs typeface="Times New Roman" panose="02020603050405020304" pitchFamily="18" charset="0"/>
              </a:rPr>
              <a:t> предвиђ</a:t>
            </a:r>
            <a:r>
              <a:rPr lang="sr-Cyrl-RS" sz="5600" kern="100" dirty="0">
                <a:effectLst/>
                <a:ea typeface="Calibri" panose="020F0502020204030204" pitchFamily="34" charset="0"/>
                <a:cs typeface="Times New Roman" panose="02020603050405020304" pitchFamily="18" charset="0"/>
              </a:rPr>
              <a:t>а</a:t>
            </a:r>
            <a:r>
              <a:rPr lang="sr-RS" sz="5600" kern="100" dirty="0">
                <a:effectLst/>
                <a:ea typeface="Calibri" panose="020F0502020204030204" pitchFamily="34" charset="0"/>
                <a:cs typeface="Times New Roman" panose="02020603050405020304" pitchFamily="18" charset="0"/>
              </a:rPr>
              <a:t> да после продаје стечајног дужника </a:t>
            </a:r>
            <a:r>
              <a:rPr lang="sr-RS" sz="5600" b="1" kern="100" dirty="0">
                <a:effectLst/>
                <a:ea typeface="Calibri" panose="020F0502020204030204" pitchFamily="34" charset="0"/>
                <a:cs typeface="Times New Roman" panose="02020603050405020304" pitchFamily="18" charset="0"/>
              </a:rPr>
              <a:t>као правног лица</a:t>
            </a:r>
            <a:r>
              <a:rPr lang="sr-RS" sz="5600" kern="100" dirty="0">
                <a:effectLst/>
                <a:ea typeface="Calibri" panose="020F0502020204030204" pitchFamily="34" charset="0"/>
                <a:cs typeface="Times New Roman" panose="02020603050405020304" pitchFamily="18" charset="0"/>
              </a:rPr>
              <a:t>, стечајни поступак се у односу на стечајног дужника обуставља, а у ставу 2. да уговор о продаји стечајног дужника, као правног лица, мора садржати одредбу да имовина стечајног дужника, која није била предмет процене из члана 135 став 2 овог Закона улази у стечајну масу</a:t>
            </a:r>
            <a:r>
              <a:rPr lang="sr-Latn-RS" sz="5600" kern="100" dirty="0">
                <a:effectLst/>
                <a:ea typeface="Calibri" panose="020F0502020204030204" pitchFamily="34" charset="0"/>
                <a:cs typeface="Times New Roman" panose="02020603050405020304" pitchFamily="18" charset="0"/>
              </a:rPr>
              <a:t>. </a:t>
            </a:r>
            <a:r>
              <a:rPr lang="sr-RS" sz="5600" kern="100" dirty="0">
                <a:effectLst/>
                <a:ea typeface="Calibri" panose="020F0502020204030204" pitchFamily="34" charset="0"/>
                <a:cs typeface="Times New Roman" panose="02020603050405020304" pitchFamily="18" charset="0"/>
              </a:rPr>
              <a:t>Одредбом из става 7 члана 136 истог прописа одређено је да у регистру привредних субјеката и другим одговарајућим регистрима, региструју се промене (правне форме, оснивача, чланова, акционара и других података), на основу Уговора о продаји стечајног дужника</a:t>
            </a:r>
            <a:r>
              <a:rPr lang="sr-Cyrl-RS" sz="5600" kern="100" dirty="0">
                <a:effectLst/>
                <a:ea typeface="Calibri" panose="020F0502020204030204" pitchFamily="34" charset="0"/>
                <a:cs typeface="Times New Roman" panose="02020603050405020304" pitchFamily="18" charset="0"/>
              </a:rPr>
              <a:t>,</a:t>
            </a:r>
            <a:r>
              <a:rPr lang="sr-RS" sz="5600" kern="100" dirty="0">
                <a:effectLst/>
                <a:ea typeface="Calibri" panose="020F0502020204030204" pitchFamily="34" charset="0"/>
                <a:cs typeface="Times New Roman" panose="02020603050405020304" pitchFamily="18" charset="0"/>
              </a:rPr>
              <a:t> у складу са законом којим се уређује регистрација привредних субјеката. </a:t>
            </a:r>
          </a:p>
          <a:p>
            <a:pPr algn="just">
              <a:lnSpc>
                <a:spcPct val="107000"/>
              </a:lnSpc>
              <a:spcAft>
                <a:spcPts val="800"/>
              </a:spcAft>
            </a:pPr>
            <a:r>
              <a:rPr lang="sr-RS" sz="5600" kern="100" dirty="0">
                <a:effectLst/>
                <a:ea typeface="Calibri" panose="020F0502020204030204" pitchFamily="34" charset="0"/>
                <a:cs typeface="Times New Roman" panose="02020603050405020304" pitchFamily="18" charset="0"/>
              </a:rPr>
              <a:t>Са друге стране, одредбом члана 133 Закона о стечају прописан је поступак </a:t>
            </a:r>
            <a:r>
              <a:rPr lang="sr-RS" sz="5600" b="1" kern="100" dirty="0">
                <a:effectLst/>
                <a:ea typeface="Calibri" panose="020F0502020204030204" pitchFamily="34" charset="0"/>
                <a:cs typeface="Times New Roman" panose="02020603050405020304" pitchFamily="18" charset="0"/>
              </a:rPr>
              <a:t>продаје имовине </a:t>
            </a:r>
            <a:r>
              <a:rPr lang="sr-RS" sz="5600" kern="100" dirty="0">
                <a:effectLst/>
                <a:ea typeface="Calibri" panose="020F0502020204030204" pitchFamily="34" charset="0"/>
                <a:cs typeface="Times New Roman" panose="02020603050405020304" pitchFamily="18" charset="0"/>
              </a:rPr>
              <a:t>стечајног дужника, па тако и да када купац исплати цену, на купца се преноси право својине на купљеној имовини, без обзира на раније уписе и без терета, као и без икаквих обавеза насталих пре извршене продаје, укључујући пореске и обавезе према привредним субјектима пружаоцима услуга од општег интереса, која се односи на купљену имовину. Стечајни судија ће, према одредби става 12 овог члана, решењем констатовати да је продаја извршена и наложити, по правноснажности решења, одговарајућем регистру упис права својине и брисање терета насталих пре извршене продаје, односно упис других права стечених продајом.</a:t>
            </a:r>
            <a:endParaRPr lang="sr-Cyrl-RS" sz="56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sr-RS" sz="5600" kern="100" dirty="0">
                <a:effectLst/>
                <a:ea typeface="Calibri" panose="020F0502020204030204" pitchFamily="34" charset="0"/>
                <a:cs typeface="Times New Roman" panose="02020603050405020304" pitchFamily="18" charset="0"/>
              </a:rPr>
              <a:t>Из наведених одредби произилази да ваља разликовати ситуацију у којој је извршена продаја стечајног дужника као правног лица, од ситуације када се продају делови имовине, било да су формирани по имовинским целинама или се продају појединачно.  </a:t>
            </a:r>
            <a:r>
              <a:rPr lang="sr-Cyrl-RS" sz="5600" kern="100" dirty="0">
                <a:effectLst/>
                <a:ea typeface="Calibri" panose="020F0502020204030204" pitchFamily="34" charset="0"/>
                <a:cs typeface="Times New Roman" panose="02020603050405020304" pitchFamily="18" charset="0"/>
              </a:rPr>
              <a:t>К</a:t>
            </a:r>
            <a:r>
              <a:rPr lang="sr-RS" sz="5600" kern="100" dirty="0">
                <a:effectLst/>
                <a:ea typeface="Calibri" panose="020F0502020204030204" pitchFamily="34" charset="0"/>
                <a:cs typeface="Times New Roman" panose="02020603050405020304" pitchFamily="18" charset="0"/>
              </a:rPr>
              <a:t>ада по спроведеној продаји купац исплати цену на њега се преноси право својине на предмету продаје, без ранијих терета и без обавеза насталих пре извршене продаје. У случају када се прода стечајни дужник као правно лице, на њега се преносе власничка права над </a:t>
            </a:r>
            <a:r>
              <a:rPr lang="sr-Cyrl-RS" sz="5600" kern="100" dirty="0">
                <a:effectLst/>
                <a:ea typeface="Calibri" panose="020F0502020204030204" pitchFamily="34" charset="0"/>
                <a:cs typeface="Times New Roman" panose="02020603050405020304" pitchFamily="18" charset="0"/>
              </a:rPr>
              <a:t>друштвом</a:t>
            </a:r>
            <a:r>
              <a:rPr lang="sr-RS" sz="5600" kern="100" dirty="0">
                <a:effectLst/>
                <a:ea typeface="Calibri" panose="020F0502020204030204" pitchFamily="34" charset="0"/>
                <a:cs typeface="Times New Roman" panose="02020603050405020304" pitchFamily="18" charset="0"/>
              </a:rPr>
              <a:t>, односно, власничка права над стечајним дужником, а не преноси му се у власништво појединачна имовина стечајног дужника. </a:t>
            </a:r>
            <a:r>
              <a:rPr lang="sr-Cyrl-RS" sz="5600" kern="100" dirty="0">
                <a:effectLst/>
                <a:ea typeface="Calibri" panose="020F0502020204030204" pitchFamily="34" charset="0"/>
                <a:cs typeface="Times New Roman" panose="02020603050405020304" pitchFamily="18" charset="0"/>
              </a:rPr>
              <a:t>Али уз важну напомену – и</a:t>
            </a:r>
            <a:r>
              <a:rPr lang="sr-RS" sz="5600" kern="100" dirty="0">
                <a:effectLst/>
                <a:ea typeface="Calibri" panose="020F0502020204030204" pitchFamily="34" charset="0"/>
                <a:cs typeface="Times New Roman" panose="02020603050405020304" pitchFamily="18" charset="0"/>
              </a:rPr>
              <a:t>стовремено</a:t>
            </a:r>
            <a:r>
              <a:rPr lang="sr-Cyrl-RS" sz="5600" kern="100" dirty="0">
                <a:effectLst/>
                <a:ea typeface="Calibri" panose="020F0502020204030204" pitchFamily="34" charset="0"/>
                <a:cs typeface="Times New Roman" panose="02020603050405020304" pitchFamily="18" charset="0"/>
              </a:rPr>
              <a:t> се</a:t>
            </a:r>
            <a:r>
              <a:rPr lang="sr-RS" sz="5600" kern="100" dirty="0">
                <a:effectLst/>
                <a:ea typeface="Calibri" panose="020F0502020204030204" pitchFamily="34" charset="0"/>
                <a:cs typeface="Times New Roman" panose="02020603050405020304" pitchFamily="18" charset="0"/>
              </a:rPr>
              <a:t> морају брисати сви евентуални терети, како на уделима тако и на оној имовини стечајног дужника која је ушла у процену стечајног дужника као правног лица</a:t>
            </a:r>
            <a:endParaRPr lang="sr-RS" sz="5600" kern="100" dirty="0">
              <a:solidFill>
                <a:srgbClr val="FF0000"/>
              </a:solidFill>
              <a:effectLst/>
              <a:ea typeface="Calibri" panose="020F0502020204030204" pitchFamily="34" charset="0"/>
              <a:cs typeface="Times New Roman" panose="02020603050405020304" pitchFamily="18" charset="0"/>
            </a:endParaRPr>
          </a:p>
          <a:p>
            <a:pPr marL="0" indent="0" algn="just">
              <a:spcBef>
                <a:spcPts val="400"/>
              </a:spcBef>
              <a:buNone/>
            </a:pPr>
            <a:r>
              <a:rPr lang="sr-Cyrl-RS" sz="3400" dirty="0">
                <a:ea typeface="Verdana" panose="020B0604030504040204" pitchFamily="34" charset="0"/>
              </a:rPr>
              <a:t>		  </a:t>
            </a:r>
            <a:endParaRPr lang="en-US" sz="3400" dirty="0">
              <a:ea typeface="Verdana" panose="020B0604030504040204" pitchFamily="34" charset="0"/>
            </a:endParaRPr>
          </a:p>
        </p:txBody>
      </p:sp>
    </p:spTree>
    <p:extLst>
      <p:ext uri="{BB962C8B-B14F-4D97-AF65-F5344CB8AC3E}">
        <p14:creationId xmlns:p14="http://schemas.microsoft.com/office/powerpoint/2010/main" val="3766199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b="1" i="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FC1F2D5D412145895B372EE30D1476" ma:contentTypeVersion="19" ma:contentTypeDescription="Create a new document." ma:contentTypeScope="" ma:versionID="e89829103baa412ae9f324af6006d608">
  <xsd:schema xmlns:xsd="http://www.w3.org/2001/XMLSchema" xmlns:xs="http://www.w3.org/2001/XMLSchema" xmlns:p="http://schemas.microsoft.com/office/2006/metadata/properties" xmlns:ns2="14a4c7eb-f6e3-410b-8bc7-bcbd463cc259" xmlns:ns3="198f3a57-6bf6-4746-a3af-d88405e89332" xmlns:ns4="ac0f2cb4-908e-41c7-976c-eb68511c53aa" targetNamespace="http://schemas.microsoft.com/office/2006/metadata/properties" ma:root="true" ma:fieldsID="f08d93ae56413a116e480bc309378151" ns2:_="" ns3:_="" ns4:_="">
    <xsd:import namespace="14a4c7eb-f6e3-410b-8bc7-bcbd463cc259"/>
    <xsd:import namespace="198f3a57-6bf6-4746-a3af-d88405e89332"/>
    <xsd:import namespace="ac0f2cb4-908e-41c7-976c-eb68511c53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4:TaxCatchAll" minOccurs="0"/>
                <xsd:element ref="ns2:MediaServiceGenerationTime" minOccurs="0"/>
                <xsd:element ref="ns2:MediaServiceEventHashCode" minOccurs="0"/>
                <xsd:element ref="ns2:MediaServiceOCR"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4c7eb-f6e3-410b-8bc7-bcbd463cc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8f3a57-6bf6-4746-a3af-d88405e893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c54ef55-94a5-4245-9539-9503d4867bcb}" ma:internalName="TaxCatchAll" ma:showField="CatchAllData" ma:web="198f3a57-6bf6-4746-a3af-d88405e893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d="http://www.w3.org/2001/XMLSchema" xmlns:xsi="http://www.w3.org/2001/XMLSchema-instance" xmlns="http://www.boldonjames.com/2008/01/sie/internal/label" sislVersion="0" policy="1d45786f-a737-4735-8af6-df12fb6939a2" origin="userSelected">
  <element uid="9c87da95-7b2f-439f-bfd9-321fc51f6870" value=""/>
  <element uid="214105f6-acd4-485a-afa0-a0b988f7534c" value=""/>
</sisl>
</file>

<file path=customXml/itemProps1.xml><?xml version="1.0" encoding="utf-8"?>
<ds:datastoreItem xmlns:ds="http://schemas.openxmlformats.org/officeDocument/2006/customXml" ds:itemID="{6573947A-ED7A-4E9D-BECB-624B28CEDAB2}">
  <ds:schemaRefs>
    <ds:schemaRef ds:uri="http://schemas.microsoft.com/sharepoint/v3/contenttype/forms"/>
  </ds:schemaRefs>
</ds:datastoreItem>
</file>

<file path=customXml/itemProps2.xml><?xml version="1.0" encoding="utf-8"?>
<ds:datastoreItem xmlns:ds="http://schemas.openxmlformats.org/officeDocument/2006/customXml" ds:itemID="{B44A5BC1-49AF-4858-8C54-764600332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a4c7eb-f6e3-410b-8bc7-bcbd463cc259"/>
    <ds:schemaRef ds:uri="198f3a57-6bf6-4746-a3af-d88405e89332"/>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2EE918-158E-4678-A0B0-D0B232BD657C}">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172f4752-6874-4876-bad5-e6d61f991171}" enabled="0" method="" siteId="{172f4752-6874-4876-bad5-e6d61f991171}" removed="1"/>
</clbl:labelList>
</file>

<file path=docProps/app.xml><?xml version="1.0" encoding="utf-8"?>
<Properties xmlns="http://schemas.openxmlformats.org/officeDocument/2006/extended-properties" xmlns:vt="http://schemas.openxmlformats.org/officeDocument/2006/docPropsVTypes">
  <TotalTime>10066</TotalTime>
  <Words>2154</Words>
  <Application>Microsoft Office PowerPoint</Application>
  <PresentationFormat>Widescreen</PresentationFormat>
  <Paragraphs>143</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Georgia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 Zoller</dc:creator>
  <cp:keywords>[EBRD/NON-BANK USE]</cp:keywords>
  <cp:lastModifiedBy>Branka Vesovic</cp:lastModifiedBy>
  <cp:revision>184</cp:revision>
  <dcterms:created xsi:type="dcterms:W3CDTF">2024-02-02T09:43:20Z</dcterms:created>
  <dcterms:modified xsi:type="dcterms:W3CDTF">2024-10-28T13:27:37Z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c03253d6-50a2-4244-815d-9f35d6df21b5</vt:lpwstr>
  </property>
  <property fmtid="{D5CDD505-2E9C-101B-9397-08002B2CF9AE}" pid="3" name="bjClsUserRVM">
    <vt:lpwstr>[]</vt:lpwstr>
  </property>
  <property fmtid="{D5CDD505-2E9C-101B-9397-08002B2CF9AE}" pid="4" name="bjSaver">
    <vt:lpwstr>4ON0lCknkJIuQWwEtxfwDkdhYN+H0380</vt:lpwstr>
  </property>
  <property fmtid="{D5CDD505-2E9C-101B-9397-08002B2CF9AE}" pid="5"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6" name="bjDocumentLabelXML-0">
    <vt:lpwstr>ames.com/2008/01/sie/internal/label"&gt;&lt;element uid="9c87da95-7b2f-439f-bfd9-321fc51f6870" value="" /&gt;&lt;element uid="214105f6-acd4-485a-afa0-a0b988f7534c" value="" /&gt;&lt;/sisl&gt;</vt:lpwstr>
  </property>
  <property fmtid="{D5CDD505-2E9C-101B-9397-08002B2CF9AE}" pid="7" name="bjDocumentSecurityLabel">
    <vt:lpwstr>NON-BANK USE</vt:lpwstr>
  </property>
</Properties>
</file>